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779" r:id="rId2"/>
    <p:sldId id="882" r:id="rId3"/>
    <p:sldId id="955" r:id="rId4"/>
    <p:sldId id="963" r:id="rId5"/>
    <p:sldId id="961" r:id="rId6"/>
    <p:sldId id="966" r:id="rId7"/>
    <p:sldId id="967" r:id="rId8"/>
    <p:sldId id="968" r:id="rId9"/>
    <p:sldId id="969" r:id="rId10"/>
    <p:sldId id="971" r:id="rId11"/>
    <p:sldId id="970" r:id="rId12"/>
    <p:sldId id="972" r:id="rId13"/>
    <p:sldId id="962" r:id="rId14"/>
  </p:sldIdLst>
  <p:sldSz cx="9144000" cy="6858000" type="screen4x3"/>
  <p:notesSz cx="6858000" cy="9144000"/>
  <p:defaultTextStyle>
    <a:defPPr>
      <a:defRPr lang="en-I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00"/>
    <a:srgbClr val="FF0000"/>
    <a:srgbClr val="3333FF"/>
    <a:srgbClr val="66FF33"/>
    <a:srgbClr val="FF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18" autoAdjust="0"/>
    <p:restoredTop sz="94660" autoAdjust="0"/>
  </p:normalViewPr>
  <p:slideViewPr>
    <p:cSldViewPr>
      <p:cViewPr varScale="1">
        <p:scale>
          <a:sx n="62" d="100"/>
          <a:sy n="62" d="100"/>
        </p:scale>
        <p:origin x="1596"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6546" name="Rectangle 2">
            <a:extLst>
              <a:ext uri="{FF2B5EF4-FFF2-40B4-BE49-F238E27FC236}">
                <a16:creationId xmlns:a16="http://schemas.microsoft.com/office/drawing/2014/main" id="{9ABD4022-34C1-4312-91AE-96075F0C586D}"/>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36547" name="Rectangle 3">
            <a:extLst>
              <a:ext uri="{FF2B5EF4-FFF2-40B4-BE49-F238E27FC236}">
                <a16:creationId xmlns:a16="http://schemas.microsoft.com/office/drawing/2014/main" id="{8ECBBB18-20E8-490B-A1AC-23EB23808C1A}"/>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36548" name="Rectangle 4">
            <a:extLst>
              <a:ext uri="{FF2B5EF4-FFF2-40B4-BE49-F238E27FC236}">
                <a16:creationId xmlns:a16="http://schemas.microsoft.com/office/drawing/2014/main" id="{E2F4B5F0-4E69-4711-943F-F8C7163F96BE}"/>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236549" name="Rectangle 5">
            <a:extLst>
              <a:ext uri="{FF2B5EF4-FFF2-40B4-BE49-F238E27FC236}">
                <a16:creationId xmlns:a16="http://schemas.microsoft.com/office/drawing/2014/main" id="{F25377AB-F2EE-49F8-8CB0-39284AC676EE}"/>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5A66D25-3BDA-44DE-8859-5FB71B7AF6C9}"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649D6FE-2ED5-4849-A21C-845B8BA91AD2}"/>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IE" altLang="zh-CN"/>
          </a:p>
        </p:txBody>
      </p:sp>
      <p:sp>
        <p:nvSpPr>
          <p:cNvPr id="18435" name="Rectangle 3">
            <a:extLst>
              <a:ext uri="{FF2B5EF4-FFF2-40B4-BE49-F238E27FC236}">
                <a16:creationId xmlns:a16="http://schemas.microsoft.com/office/drawing/2014/main" id="{9ADE38E4-864B-4967-8F8E-E3AEAD0D1E58}"/>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IE" altLang="zh-CN"/>
          </a:p>
        </p:txBody>
      </p:sp>
      <p:sp>
        <p:nvSpPr>
          <p:cNvPr id="2052" name="Rectangle 4">
            <a:extLst>
              <a:ext uri="{FF2B5EF4-FFF2-40B4-BE49-F238E27FC236}">
                <a16:creationId xmlns:a16="http://schemas.microsoft.com/office/drawing/2014/main" id="{3A15FF14-328F-4771-9B57-0962802356A7}"/>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a:extLst>
              <a:ext uri="{FF2B5EF4-FFF2-40B4-BE49-F238E27FC236}">
                <a16:creationId xmlns:a16="http://schemas.microsoft.com/office/drawing/2014/main" id="{617772E4-26E3-474C-A87A-BEAB85F5BEAB}"/>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IE" altLang="zh-CN" noProof="0"/>
              <a:t>Click to edit Master text styles</a:t>
            </a:r>
          </a:p>
          <a:p>
            <a:pPr lvl="1"/>
            <a:r>
              <a:rPr lang="en-IE" altLang="zh-CN" noProof="0"/>
              <a:t>Second level</a:t>
            </a:r>
          </a:p>
          <a:p>
            <a:pPr lvl="2"/>
            <a:r>
              <a:rPr lang="en-IE" altLang="zh-CN" noProof="0"/>
              <a:t>Third level</a:t>
            </a:r>
          </a:p>
          <a:p>
            <a:pPr lvl="3"/>
            <a:r>
              <a:rPr lang="en-IE" altLang="zh-CN" noProof="0"/>
              <a:t>Fourth level</a:t>
            </a:r>
          </a:p>
          <a:p>
            <a:pPr lvl="4"/>
            <a:r>
              <a:rPr lang="en-IE" altLang="zh-CN" noProof="0"/>
              <a:t>Fifth level</a:t>
            </a:r>
          </a:p>
        </p:txBody>
      </p:sp>
      <p:sp>
        <p:nvSpPr>
          <p:cNvPr id="18438" name="Rectangle 6">
            <a:extLst>
              <a:ext uri="{FF2B5EF4-FFF2-40B4-BE49-F238E27FC236}">
                <a16:creationId xmlns:a16="http://schemas.microsoft.com/office/drawing/2014/main" id="{A3509BE5-ECEB-4AB2-A786-82F1841EFB38}"/>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IE" altLang="zh-CN"/>
          </a:p>
        </p:txBody>
      </p:sp>
      <p:sp>
        <p:nvSpPr>
          <p:cNvPr id="18439" name="Rectangle 7">
            <a:extLst>
              <a:ext uri="{FF2B5EF4-FFF2-40B4-BE49-F238E27FC236}">
                <a16:creationId xmlns:a16="http://schemas.microsoft.com/office/drawing/2014/main" id="{4131E13D-AE04-428A-91B9-80F0A3C28777}"/>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45758BD-98F5-43EA-9860-2A6883A7DF56}" type="slidenum">
              <a:rPr lang="zh-CN" altLang="en-IE"/>
              <a:pPr>
                <a:defRPr/>
              </a:pPr>
              <a:t>‹#›</a:t>
            </a:fld>
            <a:endParaRPr lang="en-IE"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E150522-50FE-4CCB-97F8-5A25FB302F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CC80530-16BD-42E0-B5FA-33CC4CB418D9}" type="slidenum">
              <a:rPr lang="zh-CN" altLang="en-IE" sz="1200" smtClean="0"/>
              <a:pPr/>
              <a:t>1</a:t>
            </a:fld>
            <a:endParaRPr lang="en-IE" altLang="zh-CN" sz="1200"/>
          </a:p>
        </p:txBody>
      </p:sp>
      <p:sp>
        <p:nvSpPr>
          <p:cNvPr id="5123" name="Rectangle 2">
            <a:extLst>
              <a:ext uri="{FF2B5EF4-FFF2-40B4-BE49-F238E27FC236}">
                <a16:creationId xmlns:a16="http://schemas.microsoft.com/office/drawing/2014/main" id="{1E4195C0-9B61-41D2-8057-A0D279064FDC}"/>
              </a:ext>
            </a:extLst>
          </p:cNvPr>
          <p:cNvSpPr>
            <a:spLocks noGrp="1" noRot="1" noChangeAspect="1" noChangeArrowheads="1" noTextEdit="1"/>
          </p:cNvSpPr>
          <p:nvPr>
            <p:ph type="sldImg"/>
          </p:nvPr>
        </p:nvSpPr>
        <p:spPr>
          <a:xfrm>
            <a:off x="1143000" y="698500"/>
            <a:ext cx="4572000" cy="3429000"/>
          </a:xfrm>
          <a:ln/>
        </p:spPr>
      </p:sp>
      <p:sp>
        <p:nvSpPr>
          <p:cNvPr id="5124" name="Rectangle 3">
            <a:extLst>
              <a:ext uri="{FF2B5EF4-FFF2-40B4-BE49-F238E27FC236}">
                <a16:creationId xmlns:a16="http://schemas.microsoft.com/office/drawing/2014/main" id="{CEF5414D-2A72-48B4-BFC5-B33A7CD9229D}"/>
              </a:ext>
            </a:extLst>
          </p:cNvPr>
          <p:cNvSpPr>
            <a:spLocks noGrp="1" noChangeArrowheads="1"/>
          </p:cNvSpPr>
          <p:nvPr>
            <p:ph type="body" idx="1"/>
          </p:nvPr>
        </p:nvSpPr>
        <p:spPr>
          <a:xfrm>
            <a:off x="904875" y="4349750"/>
            <a:ext cx="5048250" cy="4095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105" tIns="47061" rIns="94105" bIns="47061"/>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0146F057-5088-4C61-9A04-D75B3F7A57AA}"/>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ED0FD7C2-5B41-4567-9BEE-39081838F1AD}"/>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FF57D330-47B5-4946-8ADE-D96DE46BD6DB}"/>
              </a:ext>
            </a:extLst>
          </p:cNvPr>
          <p:cNvSpPr>
            <a:spLocks noGrp="1" noChangeArrowheads="1"/>
          </p:cNvSpPr>
          <p:nvPr>
            <p:ph type="sldNum" sz="quarter" idx="12"/>
          </p:nvPr>
        </p:nvSpPr>
        <p:spPr>
          <a:ln/>
        </p:spPr>
        <p:txBody>
          <a:bodyPr/>
          <a:lstStyle>
            <a:lvl1pPr>
              <a:defRPr/>
            </a:lvl1pPr>
          </a:lstStyle>
          <a:p>
            <a:pPr>
              <a:defRPr/>
            </a:pPr>
            <a:fld id="{121A779F-891B-49FC-9FBE-D21870B78837}" type="slidenum">
              <a:rPr lang="zh-CN" altLang="en-IE"/>
              <a:pPr>
                <a:defRPr/>
              </a:pPr>
              <a:t>‹#›</a:t>
            </a:fld>
            <a:endParaRPr lang="en-IE" altLang="zh-CN"/>
          </a:p>
        </p:txBody>
      </p:sp>
    </p:spTree>
    <p:extLst>
      <p:ext uri="{BB962C8B-B14F-4D97-AF65-F5344CB8AC3E}">
        <p14:creationId xmlns:p14="http://schemas.microsoft.com/office/powerpoint/2010/main" val="1948848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2E0C4EA-8A54-4219-BCF0-67D1DBCA7D81}"/>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823D9375-E99F-4FE4-B56D-400DFCA55F82}"/>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F86853A3-51B7-41FA-80C5-14D4F3646CD1}"/>
              </a:ext>
            </a:extLst>
          </p:cNvPr>
          <p:cNvSpPr>
            <a:spLocks noGrp="1" noChangeArrowheads="1"/>
          </p:cNvSpPr>
          <p:nvPr>
            <p:ph type="sldNum" sz="quarter" idx="12"/>
          </p:nvPr>
        </p:nvSpPr>
        <p:spPr>
          <a:ln/>
        </p:spPr>
        <p:txBody>
          <a:bodyPr/>
          <a:lstStyle>
            <a:lvl1pPr>
              <a:defRPr/>
            </a:lvl1pPr>
          </a:lstStyle>
          <a:p>
            <a:pPr>
              <a:defRPr/>
            </a:pPr>
            <a:fld id="{A2757EC3-C1F9-4109-80F6-DBEFE7AA8608}" type="slidenum">
              <a:rPr lang="zh-CN" altLang="en-IE"/>
              <a:pPr>
                <a:defRPr/>
              </a:pPr>
              <a:t>‹#›</a:t>
            </a:fld>
            <a:endParaRPr lang="en-IE" altLang="zh-CN"/>
          </a:p>
        </p:txBody>
      </p:sp>
    </p:spTree>
    <p:extLst>
      <p:ext uri="{BB962C8B-B14F-4D97-AF65-F5344CB8AC3E}">
        <p14:creationId xmlns:p14="http://schemas.microsoft.com/office/powerpoint/2010/main" val="2202541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F10F037-7FAF-4170-9B5D-27EBA0C70351}"/>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4CD70525-CAA8-482C-921A-EB02935AC054}"/>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6F61158A-CEB8-49C1-B361-D543CFF4DA3C}"/>
              </a:ext>
            </a:extLst>
          </p:cNvPr>
          <p:cNvSpPr>
            <a:spLocks noGrp="1" noChangeArrowheads="1"/>
          </p:cNvSpPr>
          <p:nvPr>
            <p:ph type="sldNum" sz="quarter" idx="12"/>
          </p:nvPr>
        </p:nvSpPr>
        <p:spPr>
          <a:ln/>
        </p:spPr>
        <p:txBody>
          <a:bodyPr/>
          <a:lstStyle>
            <a:lvl1pPr>
              <a:defRPr/>
            </a:lvl1pPr>
          </a:lstStyle>
          <a:p>
            <a:pPr>
              <a:defRPr/>
            </a:pPr>
            <a:fld id="{80F88D1C-2D2D-4390-90D8-4EA2FF5F8956}" type="slidenum">
              <a:rPr lang="zh-CN" altLang="en-IE"/>
              <a:pPr>
                <a:defRPr/>
              </a:pPr>
              <a:t>‹#›</a:t>
            </a:fld>
            <a:endParaRPr lang="en-IE" altLang="zh-CN"/>
          </a:p>
        </p:txBody>
      </p:sp>
    </p:spTree>
    <p:extLst>
      <p:ext uri="{BB962C8B-B14F-4D97-AF65-F5344CB8AC3E}">
        <p14:creationId xmlns:p14="http://schemas.microsoft.com/office/powerpoint/2010/main" val="2412797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9A0B0CA-12D6-40DD-9FBA-913099659C90}"/>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413299FA-8DEF-4EF7-B9F6-77A90764D537}"/>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14F7AD82-FD43-4A76-8C09-572CC6AB3CB3}"/>
              </a:ext>
            </a:extLst>
          </p:cNvPr>
          <p:cNvSpPr>
            <a:spLocks noGrp="1" noChangeArrowheads="1"/>
          </p:cNvSpPr>
          <p:nvPr>
            <p:ph type="sldNum" sz="quarter" idx="12"/>
          </p:nvPr>
        </p:nvSpPr>
        <p:spPr>
          <a:ln/>
        </p:spPr>
        <p:txBody>
          <a:bodyPr/>
          <a:lstStyle>
            <a:lvl1pPr>
              <a:defRPr/>
            </a:lvl1pPr>
          </a:lstStyle>
          <a:p>
            <a:pPr>
              <a:defRPr/>
            </a:pPr>
            <a:fld id="{B1EE94D9-467A-485B-A2FC-CE8FD1AF7AA6}" type="slidenum">
              <a:rPr lang="zh-CN" altLang="en-IE"/>
              <a:pPr>
                <a:defRPr/>
              </a:pPr>
              <a:t>‹#›</a:t>
            </a:fld>
            <a:endParaRPr lang="en-IE" altLang="zh-CN"/>
          </a:p>
        </p:txBody>
      </p:sp>
    </p:spTree>
    <p:extLst>
      <p:ext uri="{BB962C8B-B14F-4D97-AF65-F5344CB8AC3E}">
        <p14:creationId xmlns:p14="http://schemas.microsoft.com/office/powerpoint/2010/main" val="702423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AD1968F-2A0C-4664-AF9B-6573CB311445}"/>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5" name="Rectangle 5">
            <a:extLst>
              <a:ext uri="{FF2B5EF4-FFF2-40B4-BE49-F238E27FC236}">
                <a16:creationId xmlns:a16="http://schemas.microsoft.com/office/drawing/2014/main" id="{51D23965-53B8-4EC0-A06C-D45CBFF52506}"/>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6" name="Rectangle 6">
            <a:extLst>
              <a:ext uri="{FF2B5EF4-FFF2-40B4-BE49-F238E27FC236}">
                <a16:creationId xmlns:a16="http://schemas.microsoft.com/office/drawing/2014/main" id="{546D709C-72DA-47CA-AB8E-003EF6E443A7}"/>
              </a:ext>
            </a:extLst>
          </p:cNvPr>
          <p:cNvSpPr>
            <a:spLocks noGrp="1" noChangeArrowheads="1"/>
          </p:cNvSpPr>
          <p:nvPr>
            <p:ph type="sldNum" sz="quarter" idx="12"/>
          </p:nvPr>
        </p:nvSpPr>
        <p:spPr>
          <a:ln/>
        </p:spPr>
        <p:txBody>
          <a:bodyPr/>
          <a:lstStyle>
            <a:lvl1pPr>
              <a:defRPr/>
            </a:lvl1pPr>
          </a:lstStyle>
          <a:p>
            <a:pPr>
              <a:defRPr/>
            </a:pPr>
            <a:fld id="{FF8D18F8-9E27-4E1B-B144-8D8F23AD6519}" type="slidenum">
              <a:rPr lang="zh-CN" altLang="en-IE"/>
              <a:pPr>
                <a:defRPr/>
              </a:pPr>
              <a:t>‹#›</a:t>
            </a:fld>
            <a:endParaRPr lang="en-IE" altLang="zh-CN"/>
          </a:p>
        </p:txBody>
      </p:sp>
    </p:spTree>
    <p:extLst>
      <p:ext uri="{BB962C8B-B14F-4D97-AF65-F5344CB8AC3E}">
        <p14:creationId xmlns:p14="http://schemas.microsoft.com/office/powerpoint/2010/main" val="1592815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86837145-AB89-44F7-AFB3-975BCFE71BB8}"/>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6" name="Rectangle 5">
            <a:extLst>
              <a:ext uri="{FF2B5EF4-FFF2-40B4-BE49-F238E27FC236}">
                <a16:creationId xmlns:a16="http://schemas.microsoft.com/office/drawing/2014/main" id="{468F0B91-1E1F-492F-A14F-DC00E361D28D}"/>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7" name="Rectangle 6">
            <a:extLst>
              <a:ext uri="{FF2B5EF4-FFF2-40B4-BE49-F238E27FC236}">
                <a16:creationId xmlns:a16="http://schemas.microsoft.com/office/drawing/2014/main" id="{BC9B9698-510B-4673-8CB5-D5BCB5852507}"/>
              </a:ext>
            </a:extLst>
          </p:cNvPr>
          <p:cNvSpPr>
            <a:spLocks noGrp="1" noChangeArrowheads="1"/>
          </p:cNvSpPr>
          <p:nvPr>
            <p:ph type="sldNum" sz="quarter" idx="12"/>
          </p:nvPr>
        </p:nvSpPr>
        <p:spPr>
          <a:ln/>
        </p:spPr>
        <p:txBody>
          <a:bodyPr/>
          <a:lstStyle>
            <a:lvl1pPr>
              <a:defRPr/>
            </a:lvl1pPr>
          </a:lstStyle>
          <a:p>
            <a:pPr>
              <a:defRPr/>
            </a:pPr>
            <a:fld id="{AD179093-2A46-497E-97C8-4A44EA8C4471}" type="slidenum">
              <a:rPr lang="zh-CN" altLang="en-IE"/>
              <a:pPr>
                <a:defRPr/>
              </a:pPr>
              <a:t>‹#›</a:t>
            </a:fld>
            <a:endParaRPr lang="en-IE" altLang="zh-CN"/>
          </a:p>
        </p:txBody>
      </p:sp>
    </p:spTree>
    <p:extLst>
      <p:ext uri="{BB962C8B-B14F-4D97-AF65-F5344CB8AC3E}">
        <p14:creationId xmlns:p14="http://schemas.microsoft.com/office/powerpoint/2010/main" val="419693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1F9A45EF-3AAB-4547-B519-804FBC11F10C}"/>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8" name="Rectangle 5">
            <a:extLst>
              <a:ext uri="{FF2B5EF4-FFF2-40B4-BE49-F238E27FC236}">
                <a16:creationId xmlns:a16="http://schemas.microsoft.com/office/drawing/2014/main" id="{E86789D5-64E1-4A77-8190-B51E37879CF5}"/>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9" name="Rectangle 6">
            <a:extLst>
              <a:ext uri="{FF2B5EF4-FFF2-40B4-BE49-F238E27FC236}">
                <a16:creationId xmlns:a16="http://schemas.microsoft.com/office/drawing/2014/main" id="{B819C8C1-7323-42DE-9422-C6CC1D54B841}"/>
              </a:ext>
            </a:extLst>
          </p:cNvPr>
          <p:cNvSpPr>
            <a:spLocks noGrp="1" noChangeArrowheads="1"/>
          </p:cNvSpPr>
          <p:nvPr>
            <p:ph type="sldNum" sz="quarter" idx="12"/>
          </p:nvPr>
        </p:nvSpPr>
        <p:spPr>
          <a:ln/>
        </p:spPr>
        <p:txBody>
          <a:bodyPr/>
          <a:lstStyle>
            <a:lvl1pPr>
              <a:defRPr/>
            </a:lvl1pPr>
          </a:lstStyle>
          <a:p>
            <a:pPr>
              <a:defRPr/>
            </a:pPr>
            <a:fld id="{28978CAC-E344-4BDD-99D8-0B5ACBF8C818}" type="slidenum">
              <a:rPr lang="zh-CN" altLang="en-IE"/>
              <a:pPr>
                <a:defRPr/>
              </a:pPr>
              <a:t>‹#›</a:t>
            </a:fld>
            <a:endParaRPr lang="en-IE" altLang="zh-CN"/>
          </a:p>
        </p:txBody>
      </p:sp>
    </p:spTree>
    <p:extLst>
      <p:ext uri="{BB962C8B-B14F-4D97-AF65-F5344CB8AC3E}">
        <p14:creationId xmlns:p14="http://schemas.microsoft.com/office/powerpoint/2010/main" val="3296008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927204AB-3A45-46FB-B3FB-A9D66F6538EB}"/>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4" name="Rectangle 5">
            <a:extLst>
              <a:ext uri="{FF2B5EF4-FFF2-40B4-BE49-F238E27FC236}">
                <a16:creationId xmlns:a16="http://schemas.microsoft.com/office/drawing/2014/main" id="{CAB48E3A-F30B-48C2-BC0F-EC6162255F71}"/>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5" name="Rectangle 6">
            <a:extLst>
              <a:ext uri="{FF2B5EF4-FFF2-40B4-BE49-F238E27FC236}">
                <a16:creationId xmlns:a16="http://schemas.microsoft.com/office/drawing/2014/main" id="{7574ECEC-BE2D-4ADF-91A7-80C04DFFED48}"/>
              </a:ext>
            </a:extLst>
          </p:cNvPr>
          <p:cNvSpPr>
            <a:spLocks noGrp="1" noChangeArrowheads="1"/>
          </p:cNvSpPr>
          <p:nvPr>
            <p:ph type="sldNum" sz="quarter" idx="12"/>
          </p:nvPr>
        </p:nvSpPr>
        <p:spPr>
          <a:ln/>
        </p:spPr>
        <p:txBody>
          <a:bodyPr/>
          <a:lstStyle>
            <a:lvl1pPr>
              <a:defRPr/>
            </a:lvl1pPr>
          </a:lstStyle>
          <a:p>
            <a:pPr>
              <a:defRPr/>
            </a:pPr>
            <a:fld id="{0444F074-9146-442E-9A37-E2FD7F92BCC1}" type="slidenum">
              <a:rPr lang="zh-CN" altLang="en-IE"/>
              <a:pPr>
                <a:defRPr/>
              </a:pPr>
              <a:t>‹#›</a:t>
            </a:fld>
            <a:endParaRPr lang="en-IE" altLang="zh-CN"/>
          </a:p>
        </p:txBody>
      </p:sp>
    </p:spTree>
    <p:extLst>
      <p:ext uri="{BB962C8B-B14F-4D97-AF65-F5344CB8AC3E}">
        <p14:creationId xmlns:p14="http://schemas.microsoft.com/office/powerpoint/2010/main" val="1040767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3F671DEF-0506-4DCE-B0E5-EA2C662A6CA5}"/>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3" name="Rectangle 5">
            <a:extLst>
              <a:ext uri="{FF2B5EF4-FFF2-40B4-BE49-F238E27FC236}">
                <a16:creationId xmlns:a16="http://schemas.microsoft.com/office/drawing/2014/main" id="{D0214E63-934C-4879-97CB-D2F3888DAB4E}"/>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4" name="Rectangle 6">
            <a:extLst>
              <a:ext uri="{FF2B5EF4-FFF2-40B4-BE49-F238E27FC236}">
                <a16:creationId xmlns:a16="http://schemas.microsoft.com/office/drawing/2014/main" id="{113CFC58-2CC5-4050-A77E-46AB53DF811F}"/>
              </a:ext>
            </a:extLst>
          </p:cNvPr>
          <p:cNvSpPr>
            <a:spLocks noGrp="1" noChangeArrowheads="1"/>
          </p:cNvSpPr>
          <p:nvPr>
            <p:ph type="sldNum" sz="quarter" idx="12"/>
          </p:nvPr>
        </p:nvSpPr>
        <p:spPr>
          <a:ln/>
        </p:spPr>
        <p:txBody>
          <a:bodyPr/>
          <a:lstStyle>
            <a:lvl1pPr>
              <a:defRPr/>
            </a:lvl1pPr>
          </a:lstStyle>
          <a:p>
            <a:pPr>
              <a:defRPr/>
            </a:pPr>
            <a:fld id="{312763D2-EB90-483A-9AFB-9E1C6CBAED3F}" type="slidenum">
              <a:rPr lang="zh-CN" altLang="en-IE"/>
              <a:pPr>
                <a:defRPr/>
              </a:pPr>
              <a:t>‹#›</a:t>
            </a:fld>
            <a:endParaRPr lang="en-IE" altLang="zh-CN"/>
          </a:p>
        </p:txBody>
      </p:sp>
    </p:spTree>
    <p:extLst>
      <p:ext uri="{BB962C8B-B14F-4D97-AF65-F5344CB8AC3E}">
        <p14:creationId xmlns:p14="http://schemas.microsoft.com/office/powerpoint/2010/main" val="136005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10ED9BB-F43A-4761-AB71-46DDB04328B5}"/>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6" name="Rectangle 5">
            <a:extLst>
              <a:ext uri="{FF2B5EF4-FFF2-40B4-BE49-F238E27FC236}">
                <a16:creationId xmlns:a16="http://schemas.microsoft.com/office/drawing/2014/main" id="{A03B58AA-07B0-4B59-BB1D-4A9783BC71E9}"/>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7" name="Rectangle 6">
            <a:extLst>
              <a:ext uri="{FF2B5EF4-FFF2-40B4-BE49-F238E27FC236}">
                <a16:creationId xmlns:a16="http://schemas.microsoft.com/office/drawing/2014/main" id="{8BE817D8-9198-40B8-9F38-171C4AE2485C}"/>
              </a:ext>
            </a:extLst>
          </p:cNvPr>
          <p:cNvSpPr>
            <a:spLocks noGrp="1" noChangeArrowheads="1"/>
          </p:cNvSpPr>
          <p:nvPr>
            <p:ph type="sldNum" sz="quarter" idx="12"/>
          </p:nvPr>
        </p:nvSpPr>
        <p:spPr>
          <a:ln/>
        </p:spPr>
        <p:txBody>
          <a:bodyPr/>
          <a:lstStyle>
            <a:lvl1pPr>
              <a:defRPr/>
            </a:lvl1pPr>
          </a:lstStyle>
          <a:p>
            <a:pPr>
              <a:defRPr/>
            </a:pPr>
            <a:fld id="{D3AFE3AF-CC34-4469-947F-8E8DE5EE6EB7}" type="slidenum">
              <a:rPr lang="zh-CN" altLang="en-IE"/>
              <a:pPr>
                <a:defRPr/>
              </a:pPr>
              <a:t>‹#›</a:t>
            </a:fld>
            <a:endParaRPr lang="en-IE" altLang="zh-CN"/>
          </a:p>
        </p:txBody>
      </p:sp>
    </p:spTree>
    <p:extLst>
      <p:ext uri="{BB962C8B-B14F-4D97-AF65-F5344CB8AC3E}">
        <p14:creationId xmlns:p14="http://schemas.microsoft.com/office/powerpoint/2010/main" val="3545251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E36B5AB-C1F0-43BA-9A56-742F30DC6CD6}"/>
              </a:ext>
            </a:extLst>
          </p:cNvPr>
          <p:cNvSpPr>
            <a:spLocks noGrp="1" noChangeArrowheads="1"/>
          </p:cNvSpPr>
          <p:nvPr>
            <p:ph type="dt" sz="half" idx="10"/>
          </p:nvPr>
        </p:nvSpPr>
        <p:spPr>
          <a:ln/>
        </p:spPr>
        <p:txBody>
          <a:bodyPr/>
          <a:lstStyle>
            <a:lvl1pPr>
              <a:defRPr/>
            </a:lvl1pPr>
          </a:lstStyle>
          <a:p>
            <a:pPr>
              <a:defRPr/>
            </a:pPr>
            <a:endParaRPr lang="en-IE" altLang="zh-CN"/>
          </a:p>
        </p:txBody>
      </p:sp>
      <p:sp>
        <p:nvSpPr>
          <p:cNvPr id="6" name="Rectangle 5">
            <a:extLst>
              <a:ext uri="{FF2B5EF4-FFF2-40B4-BE49-F238E27FC236}">
                <a16:creationId xmlns:a16="http://schemas.microsoft.com/office/drawing/2014/main" id="{F9BF3373-44AB-4985-85FE-87082586B273}"/>
              </a:ext>
            </a:extLst>
          </p:cNvPr>
          <p:cNvSpPr>
            <a:spLocks noGrp="1" noChangeArrowheads="1"/>
          </p:cNvSpPr>
          <p:nvPr>
            <p:ph type="ftr" sz="quarter" idx="11"/>
          </p:nvPr>
        </p:nvSpPr>
        <p:spPr>
          <a:ln/>
        </p:spPr>
        <p:txBody>
          <a:bodyPr/>
          <a:lstStyle>
            <a:lvl1pPr>
              <a:defRPr/>
            </a:lvl1pPr>
          </a:lstStyle>
          <a:p>
            <a:pPr>
              <a:defRPr/>
            </a:pPr>
            <a:endParaRPr lang="en-IE" altLang="zh-CN"/>
          </a:p>
        </p:txBody>
      </p:sp>
      <p:sp>
        <p:nvSpPr>
          <p:cNvPr id="7" name="Rectangle 6">
            <a:extLst>
              <a:ext uri="{FF2B5EF4-FFF2-40B4-BE49-F238E27FC236}">
                <a16:creationId xmlns:a16="http://schemas.microsoft.com/office/drawing/2014/main" id="{AE986F7A-E55A-4C47-BF64-902F0E754274}"/>
              </a:ext>
            </a:extLst>
          </p:cNvPr>
          <p:cNvSpPr>
            <a:spLocks noGrp="1" noChangeArrowheads="1"/>
          </p:cNvSpPr>
          <p:nvPr>
            <p:ph type="sldNum" sz="quarter" idx="12"/>
          </p:nvPr>
        </p:nvSpPr>
        <p:spPr>
          <a:ln/>
        </p:spPr>
        <p:txBody>
          <a:bodyPr/>
          <a:lstStyle>
            <a:lvl1pPr>
              <a:defRPr/>
            </a:lvl1pPr>
          </a:lstStyle>
          <a:p>
            <a:pPr>
              <a:defRPr/>
            </a:pPr>
            <a:fld id="{C719F2CF-396F-4581-8B96-38A83934A9AC}" type="slidenum">
              <a:rPr lang="zh-CN" altLang="en-IE"/>
              <a:pPr>
                <a:defRPr/>
              </a:pPr>
              <a:t>‹#›</a:t>
            </a:fld>
            <a:endParaRPr lang="en-IE" altLang="zh-CN"/>
          </a:p>
        </p:txBody>
      </p:sp>
    </p:spTree>
    <p:extLst>
      <p:ext uri="{BB962C8B-B14F-4D97-AF65-F5344CB8AC3E}">
        <p14:creationId xmlns:p14="http://schemas.microsoft.com/office/powerpoint/2010/main" val="213121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04A3B56-2657-467B-91C6-76AAD1DD3372}"/>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IE" altLang="zh-CN"/>
              <a:t>Click to edit Master title style</a:t>
            </a:r>
          </a:p>
        </p:txBody>
      </p:sp>
      <p:sp>
        <p:nvSpPr>
          <p:cNvPr id="1027" name="Rectangle 3">
            <a:extLst>
              <a:ext uri="{FF2B5EF4-FFF2-40B4-BE49-F238E27FC236}">
                <a16:creationId xmlns:a16="http://schemas.microsoft.com/office/drawing/2014/main" id="{5609305A-EB52-405D-A54A-718421AE8558}"/>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IE" altLang="zh-CN"/>
              <a:t>Click to edit Master text styles</a:t>
            </a:r>
          </a:p>
          <a:p>
            <a:pPr lvl="1"/>
            <a:r>
              <a:rPr lang="en-IE" altLang="zh-CN"/>
              <a:t>Second level</a:t>
            </a:r>
          </a:p>
          <a:p>
            <a:pPr lvl="2"/>
            <a:r>
              <a:rPr lang="en-IE" altLang="zh-CN"/>
              <a:t>Third level</a:t>
            </a:r>
          </a:p>
          <a:p>
            <a:pPr lvl="3"/>
            <a:r>
              <a:rPr lang="en-IE" altLang="zh-CN"/>
              <a:t>Fourth level</a:t>
            </a:r>
          </a:p>
          <a:p>
            <a:pPr lvl="4"/>
            <a:r>
              <a:rPr lang="en-IE" altLang="zh-CN"/>
              <a:t>Fifth level</a:t>
            </a:r>
          </a:p>
        </p:txBody>
      </p:sp>
      <p:sp>
        <p:nvSpPr>
          <p:cNvPr id="1028" name="Rectangle 4">
            <a:extLst>
              <a:ext uri="{FF2B5EF4-FFF2-40B4-BE49-F238E27FC236}">
                <a16:creationId xmlns:a16="http://schemas.microsoft.com/office/drawing/2014/main" id="{697A3E6D-6AF3-434F-8401-AA9A8B2327A6}"/>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SimSun" pitchFamily="2" charset="-122"/>
              </a:defRPr>
            </a:lvl1pPr>
          </a:lstStyle>
          <a:p>
            <a:pPr>
              <a:defRPr/>
            </a:pPr>
            <a:endParaRPr lang="en-IE" altLang="zh-CN"/>
          </a:p>
        </p:txBody>
      </p:sp>
      <p:sp>
        <p:nvSpPr>
          <p:cNvPr id="1029" name="Rectangle 5">
            <a:extLst>
              <a:ext uri="{FF2B5EF4-FFF2-40B4-BE49-F238E27FC236}">
                <a16:creationId xmlns:a16="http://schemas.microsoft.com/office/drawing/2014/main" id="{23B11E0C-8AD9-4D38-97CB-009D225B2DEA}"/>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SimSun" pitchFamily="2" charset="-122"/>
              </a:defRPr>
            </a:lvl1pPr>
          </a:lstStyle>
          <a:p>
            <a:pPr>
              <a:defRPr/>
            </a:pPr>
            <a:endParaRPr lang="en-IE" altLang="zh-CN"/>
          </a:p>
        </p:txBody>
      </p:sp>
      <p:sp>
        <p:nvSpPr>
          <p:cNvPr id="1030" name="Rectangle 6">
            <a:extLst>
              <a:ext uri="{FF2B5EF4-FFF2-40B4-BE49-F238E27FC236}">
                <a16:creationId xmlns:a16="http://schemas.microsoft.com/office/drawing/2014/main" id="{B6FE3D79-4758-4E73-840C-F9E6BA2AC68F}"/>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SimSun" panose="02010600030101010101" pitchFamily="2" charset="-122"/>
              </a:defRPr>
            </a:lvl1pPr>
          </a:lstStyle>
          <a:p>
            <a:pPr>
              <a:defRPr/>
            </a:pPr>
            <a:fld id="{413DFBA9-13A9-463B-BA36-F2753B139F2B}" type="slidenum">
              <a:rPr lang="zh-CN" altLang="en-IE"/>
              <a:pPr>
                <a:defRPr/>
              </a:pPr>
              <a:t>‹#›</a:t>
            </a:fld>
            <a:endParaRPr lang="en-IE"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B0DCF25-9252-4248-A582-45D2AE790B2C}"/>
              </a:ext>
            </a:extLst>
          </p:cNvPr>
          <p:cNvSpPr>
            <a:spLocks noGrp="1" noChangeArrowheads="1"/>
          </p:cNvSpPr>
          <p:nvPr>
            <p:ph type="ctrTitle"/>
          </p:nvPr>
        </p:nvSpPr>
        <p:spPr>
          <a:xfrm>
            <a:off x="250825" y="333375"/>
            <a:ext cx="8572500" cy="6263977"/>
          </a:xfrm>
        </p:spPr>
        <p:txBody>
          <a:bodyPr anchor="t"/>
          <a:lstStyle/>
          <a:p>
            <a:r>
              <a:rPr lang="en-US" altLang="zh-CN" sz="2400" u="sng" dirty="0">
                <a:ea typeface="SimSun" panose="02010600030101010101" pitchFamily="2" charset="-122"/>
              </a:rPr>
              <a:t>Andrii </a:t>
            </a:r>
            <a:r>
              <a:rPr lang="en-US" altLang="zh-CN" sz="2400" u="sng" dirty="0" err="1">
                <a:ea typeface="SimSun" panose="02010600030101010101" pitchFamily="2" charset="-122"/>
              </a:rPr>
              <a:t>Zvorygin</a:t>
            </a:r>
            <a:r>
              <a:rPr lang="en-US" altLang="zh-CN" sz="2400" u="sng" dirty="0">
                <a:ea typeface="SimSun" panose="02010600030101010101" pitchFamily="2" charset="-122"/>
              </a:rPr>
              <a:t>, Peak Oil Chat, June 2025.</a:t>
            </a:r>
            <a:br>
              <a:rPr lang="en-US" altLang="en-US" sz="2800" u="sng" dirty="0">
                <a:solidFill>
                  <a:srgbClr val="FFFF00"/>
                </a:solidFill>
              </a:rPr>
            </a:br>
            <a:br>
              <a:rPr lang="en-US" altLang="en-US" sz="2800" u="sng" dirty="0">
                <a:solidFill>
                  <a:srgbClr val="FFFF00"/>
                </a:solidFill>
              </a:rPr>
            </a:br>
            <a:br>
              <a:rPr lang="en-US" altLang="en-US" sz="2800" b="1" i="1" dirty="0">
                <a:solidFill>
                  <a:srgbClr val="FFFF00"/>
                </a:solidFill>
              </a:rPr>
            </a:br>
            <a:r>
              <a:rPr lang="en-US" altLang="en-US" sz="3600" b="1" i="1" dirty="0">
                <a:solidFill>
                  <a:srgbClr val="FF0000"/>
                </a:solidFill>
              </a:rPr>
              <a:t> </a:t>
            </a:r>
            <a:r>
              <a:rPr lang="en-US" altLang="en-US" sz="3600" b="1" i="1" u="sng" dirty="0">
                <a:solidFill>
                  <a:srgbClr val="FF0000"/>
                </a:solidFill>
              </a:rPr>
              <a:t>The ‘Million Dollar’ Oil Datasets</a:t>
            </a:r>
            <a:r>
              <a:rPr lang="en-US" altLang="en-US" sz="1200" b="1" i="1" u="sng" dirty="0">
                <a:solidFill>
                  <a:srgbClr val="FF0000"/>
                </a:solidFill>
              </a:rPr>
              <a:t> </a:t>
            </a:r>
            <a:br>
              <a:rPr lang="en-US" altLang="en-US" sz="1200" b="1" i="1" u="sng" dirty="0">
                <a:solidFill>
                  <a:srgbClr val="FF0000"/>
                </a:solidFill>
              </a:rPr>
            </a:br>
            <a:br>
              <a:rPr lang="en-US" altLang="en-US" sz="1200" b="1" i="1" u="sng" dirty="0">
                <a:solidFill>
                  <a:srgbClr val="FF0000"/>
                </a:solidFill>
              </a:rPr>
            </a:br>
            <a:r>
              <a:rPr lang="en-US" altLang="en-US" sz="3600" b="1" i="1" dirty="0">
                <a:solidFill>
                  <a:srgbClr val="FF0000"/>
                </a:solidFill>
              </a:rPr>
              <a:t> </a:t>
            </a:r>
            <a:r>
              <a:rPr lang="en-US" altLang="en-US" sz="2400" b="1" i="1" dirty="0">
                <a:solidFill>
                  <a:schemeClr val="tx1"/>
                </a:solidFill>
              </a:rPr>
              <a:t>Dr. R. W. Bentley MEI</a:t>
            </a:r>
            <a:br>
              <a:rPr lang="en-US" altLang="en-US" sz="2400" b="1" i="1" dirty="0">
                <a:solidFill>
                  <a:schemeClr val="tx1"/>
                </a:solidFill>
              </a:rPr>
            </a:br>
            <a:r>
              <a:rPr lang="en-US" altLang="en-US" sz="2400" b="1" i="1" dirty="0">
                <a:solidFill>
                  <a:schemeClr val="tx1"/>
                </a:solidFill>
              </a:rPr>
              <a:t>Former Editor ‘The Oil Age’ (www.theoilage.org);</a:t>
            </a:r>
            <a:br>
              <a:rPr lang="en-US" altLang="en-US" sz="2400" b="1" i="1" dirty="0">
                <a:solidFill>
                  <a:schemeClr val="tx1"/>
                </a:solidFill>
              </a:rPr>
            </a:br>
            <a:r>
              <a:rPr lang="en-US" altLang="en-US" sz="2400" b="1" i="1" dirty="0">
                <a:solidFill>
                  <a:schemeClr val="tx1"/>
                </a:solidFill>
              </a:rPr>
              <a:t>Former Senior Research Fellow </a:t>
            </a:r>
            <a:br>
              <a:rPr lang="en-US" altLang="en-US" sz="2400" b="1" i="1" dirty="0">
                <a:solidFill>
                  <a:schemeClr val="tx1"/>
                </a:solidFill>
              </a:rPr>
            </a:br>
            <a:r>
              <a:rPr lang="en-US" altLang="en-US" sz="2400" b="1" i="1" dirty="0">
                <a:solidFill>
                  <a:schemeClr val="tx1"/>
                </a:solidFill>
              </a:rPr>
              <a:t>Dept. of Cybernetics, University of Reading, UK.</a:t>
            </a:r>
            <a:br>
              <a:rPr lang="en-US" altLang="en-US" sz="2400" b="1" i="1" dirty="0">
                <a:solidFill>
                  <a:schemeClr val="tx1"/>
                </a:solidFill>
              </a:rPr>
            </a:br>
            <a:r>
              <a:rPr lang="en-US" altLang="en-US" sz="2400" b="1" i="1" dirty="0">
                <a:solidFill>
                  <a:schemeClr val="tx1"/>
                </a:solidFill>
              </a:rPr>
              <a:t>Forner Coordinator, </a:t>
            </a:r>
            <a:br>
              <a:rPr lang="en-US" altLang="en-US" sz="2400" b="1" i="1" dirty="0">
                <a:solidFill>
                  <a:schemeClr val="tx1"/>
                </a:solidFill>
              </a:rPr>
            </a:br>
            <a:r>
              <a:rPr lang="en-US" altLang="en-US" sz="2400" b="1" i="1" dirty="0">
                <a:solidFill>
                  <a:schemeClr val="tx1"/>
                </a:solidFill>
              </a:rPr>
              <a:t>Oil Depletions Analysis Centre, London (‘ODAC’)</a:t>
            </a:r>
            <a:br>
              <a:rPr lang="en-US" altLang="en-US" sz="2400" b="1" i="1" dirty="0">
                <a:solidFill>
                  <a:schemeClr val="tx1"/>
                </a:solidFill>
              </a:rPr>
            </a:br>
            <a:br>
              <a:rPr lang="en-US" altLang="en-US" sz="2400" b="1" i="1" dirty="0">
                <a:solidFill>
                  <a:schemeClr val="tx1"/>
                </a:solidFill>
              </a:rPr>
            </a:br>
            <a:r>
              <a:rPr lang="en-US" altLang="en-US" sz="2400" b="1" i="1" dirty="0">
                <a:solidFill>
                  <a:schemeClr val="tx1"/>
                </a:solidFill>
              </a:rPr>
              <a:t>J. H. Laherrère</a:t>
            </a:r>
            <a:br>
              <a:rPr lang="en-US" altLang="en-US" sz="2400" b="1" i="1" dirty="0">
                <a:solidFill>
                  <a:schemeClr val="tx1"/>
                </a:solidFill>
              </a:rPr>
            </a:br>
            <a:r>
              <a:rPr lang="en-US" altLang="en-US" sz="2400" b="1" i="1" dirty="0">
                <a:solidFill>
                  <a:schemeClr val="tx1"/>
                </a:solidFill>
              </a:rPr>
              <a:t>Former Head of Exploration Techniques, Total</a:t>
            </a:r>
            <a:br>
              <a:rPr lang="en-US" altLang="en-US" sz="2400" b="1" i="1" dirty="0">
                <a:solidFill>
                  <a:schemeClr val="tx1"/>
                </a:solidFill>
              </a:rPr>
            </a:br>
            <a:r>
              <a:rPr lang="en-US" altLang="en-US" sz="2400" b="1" i="1" dirty="0">
                <a:solidFill>
                  <a:schemeClr val="tx1"/>
                </a:solidFill>
              </a:rPr>
              <a:t>Former President ASPO, France.</a:t>
            </a:r>
            <a:endParaRPr lang="en-US" altLang="en-US" sz="2600" b="1" i="1" dirty="0">
              <a:solidFill>
                <a:schemeClr val="tx1"/>
              </a:solidFill>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1D63E-3818-BB30-4D4C-E313FE63C89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883672-95B8-C259-24FE-DFFE63EC06C8}"/>
              </a:ext>
            </a:extLst>
          </p:cNvPr>
          <p:cNvSpPr>
            <a:spLocks noGrp="1"/>
          </p:cNvSpPr>
          <p:nvPr>
            <p:ph idx="1"/>
          </p:nvPr>
        </p:nvSpPr>
        <p:spPr>
          <a:xfrm>
            <a:off x="107504" y="116632"/>
            <a:ext cx="8784976" cy="1057037"/>
          </a:xfrm>
        </p:spPr>
        <p:txBody>
          <a:bodyPr/>
          <a:lstStyle/>
          <a:p>
            <a:pPr marL="0" indent="0">
              <a:spcBef>
                <a:spcPts val="0"/>
              </a:spcBef>
              <a:buNone/>
            </a:pPr>
            <a:r>
              <a:rPr lang="en-US" sz="2800" b="1" i="1" dirty="0">
                <a:solidFill>
                  <a:srgbClr val="FF0000"/>
                </a:solidFill>
              </a:rPr>
              <a:t>To access oil-industry 2P data: Rystad press releases, &amp;</a:t>
            </a:r>
          </a:p>
          <a:p>
            <a:pPr marL="0" indent="0">
              <a:spcBef>
                <a:spcPts val="0"/>
              </a:spcBef>
              <a:buNone/>
            </a:pPr>
            <a:r>
              <a:rPr lang="en-US" sz="2800" b="1" i="1" dirty="0">
                <a:solidFill>
                  <a:srgbClr val="FF0000"/>
                </a:solidFill>
              </a:rPr>
              <a:t>    charts by Laherrère</a:t>
            </a:r>
            <a:r>
              <a:rPr lang="en-US" b="1" i="1" dirty="0">
                <a:solidFill>
                  <a:srgbClr val="FF0000"/>
                </a:solidFill>
              </a:rPr>
              <a:t> and globalshift.co.uk.</a:t>
            </a:r>
            <a:endParaRPr lang="en-GB" b="1" i="1" dirty="0">
              <a:solidFill>
                <a:srgbClr val="FF0000"/>
              </a:solidFill>
            </a:endParaRPr>
          </a:p>
        </p:txBody>
      </p:sp>
      <p:pic>
        <p:nvPicPr>
          <p:cNvPr id="2" name="Picture 1">
            <a:extLst>
              <a:ext uri="{FF2B5EF4-FFF2-40B4-BE49-F238E27FC236}">
                <a16:creationId xmlns:a16="http://schemas.microsoft.com/office/drawing/2014/main" id="{48C8D651-6647-6A76-4BC6-FFEC03CFCBCD}"/>
              </a:ext>
            </a:extLst>
          </p:cNvPr>
          <p:cNvPicPr>
            <a:picLocks noChangeAspect="1"/>
          </p:cNvPicPr>
          <p:nvPr/>
        </p:nvPicPr>
        <p:blipFill>
          <a:blip r:embed="rId2"/>
          <a:stretch>
            <a:fillRect/>
          </a:stretch>
        </p:blipFill>
        <p:spPr>
          <a:xfrm>
            <a:off x="251520" y="1173669"/>
            <a:ext cx="8601021" cy="5567699"/>
          </a:xfrm>
          <a:prstGeom prst="rect">
            <a:avLst/>
          </a:prstGeom>
        </p:spPr>
      </p:pic>
    </p:spTree>
    <p:extLst>
      <p:ext uri="{BB962C8B-B14F-4D97-AF65-F5344CB8AC3E}">
        <p14:creationId xmlns:p14="http://schemas.microsoft.com/office/powerpoint/2010/main" val="3857301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511F8-38FE-55A2-CB93-6537EF24614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56D86F-B0EE-7352-EABF-668D524C9E0E}"/>
              </a:ext>
            </a:extLst>
          </p:cNvPr>
          <p:cNvSpPr>
            <a:spLocks noGrp="1"/>
          </p:cNvSpPr>
          <p:nvPr>
            <p:ph idx="1"/>
          </p:nvPr>
        </p:nvSpPr>
        <p:spPr>
          <a:xfrm>
            <a:off x="107504" y="116632"/>
            <a:ext cx="8856984" cy="6552728"/>
          </a:xfrm>
        </p:spPr>
        <p:txBody>
          <a:bodyPr/>
          <a:lstStyle/>
          <a:p>
            <a:pPr marL="0" indent="0">
              <a:buNone/>
            </a:pPr>
            <a:r>
              <a:rPr lang="en-US" sz="2800" b="1" i="1" dirty="0">
                <a:solidFill>
                  <a:srgbClr val="FF0000"/>
                </a:solidFill>
              </a:rPr>
              <a:t>Further reading (</a:t>
            </a:r>
            <a:r>
              <a:rPr lang="en-US" sz="2800" b="1" i="1" dirty="0" err="1">
                <a:solidFill>
                  <a:srgbClr val="FF0000"/>
                </a:solidFill>
              </a:rPr>
              <a:t>i</a:t>
            </a:r>
            <a:r>
              <a:rPr lang="en-US" sz="2800" b="1" i="1" dirty="0">
                <a:solidFill>
                  <a:srgbClr val="FF0000"/>
                </a:solidFill>
              </a:rPr>
              <a:t>):</a:t>
            </a:r>
          </a:p>
          <a:p>
            <a:pPr marL="0" indent="0">
              <a:buNone/>
            </a:pPr>
            <a:r>
              <a:rPr lang="en-US" sz="1400" b="1" dirty="0"/>
              <a:t>      1. Yergin, D. (1990). ‘The Prize: The Epic Quest for Oil, Money, and Power’. Simon &amp; Schuster. </a:t>
            </a:r>
          </a:p>
          <a:p>
            <a:pPr marL="0" indent="0">
              <a:buNone/>
            </a:pPr>
            <a:r>
              <a:rPr lang="en-US" sz="1400" dirty="0"/>
              <a:t>This book well deserved its Pulitzer Prize, and is an outstanding introduction to the broad panorama of oil development since its beginnings. But it must be noted that Yergin nowhere references Hubbert, and seems essentially unaware of the phenomenon of oil ‘peak production at mid-point’. So, in his chapter on the US reaching its resource-limited production peak of conventional oil in 1970, and hence the ending of US prorationing and the consequent oil shocks of the 1970s, Yergin has no recognition that Hubbert and a number of others had correctly foreseen this peak.</a:t>
            </a:r>
          </a:p>
          <a:p>
            <a:pPr marL="0" indent="0">
              <a:buNone/>
            </a:pPr>
            <a:r>
              <a:rPr lang="en-US" sz="1400" dirty="0"/>
              <a:t>      </a:t>
            </a:r>
          </a:p>
          <a:p>
            <a:pPr marL="0" indent="0">
              <a:buNone/>
            </a:pPr>
            <a:r>
              <a:rPr lang="en-US" sz="1400" b="1" dirty="0"/>
              <a:t>       2. Campbell, C.J. and Laherrère, J. (1998). ‘The End of Cheap Oil’. Scientific American, March. </a:t>
            </a:r>
          </a:p>
          <a:p>
            <a:pPr marL="0" indent="0">
              <a:buNone/>
            </a:pPr>
            <a:r>
              <a:rPr lang="en-US" sz="1400" dirty="0"/>
              <a:t>If you only read one reference on oil data, oil forecasting, and predicting oil price, this is the one. It is based on the three detailed consultancy reports commissioned by Petroconsultants from 1994 to1996 which used the Petroconsultants (later, IHS Energy) oil and gas exploration and production (E&amp;P) database, widely </a:t>
            </a:r>
            <a:r>
              <a:rPr lang="en-US" sz="1400" dirty="0" err="1"/>
              <a:t>recognised</a:t>
            </a:r>
            <a:r>
              <a:rPr lang="en-US" sz="1400" dirty="0"/>
              <a:t> at the time as the best global source for such data. This article combined these data with both standard and innovative modelling to assess ultimately recoverable resources (URRs) of conventional oil by country, and combined these URR estimates with ‘peak at mid-point’ modelling to forecast future conventional oil production; but declining production post-peak exponentially, rather than by a symmetric ‘Hubbertian’ curve. The paper correctly forecast the date when global production of conventional oil would reach its essentially resource-limited maximum for oil prices up to well above $100/bbl, and showed that this would indeed be ‘the end of cheap oil’.</a:t>
            </a:r>
          </a:p>
          <a:p>
            <a:pPr marL="0" indent="0">
              <a:buNone/>
            </a:pPr>
            <a:r>
              <a:rPr lang="en-US" sz="1400" b="1" dirty="0"/>
              <a:t>      </a:t>
            </a:r>
          </a:p>
          <a:p>
            <a:pPr marL="0" indent="0">
              <a:buNone/>
            </a:pPr>
            <a:r>
              <a:rPr lang="en-US" sz="1400" b="1" dirty="0"/>
              <a:t>       3. Campbell, C.J. (Ed.) (2011). ‘Peak Oil Personalities’. Inspire Books, Skibbereen, Ireland.</a:t>
            </a:r>
            <a:r>
              <a:rPr lang="en-US" sz="1400" dirty="0"/>
              <a:t> </a:t>
            </a:r>
          </a:p>
          <a:p>
            <a:pPr marL="0" indent="0">
              <a:buNone/>
            </a:pPr>
            <a:r>
              <a:rPr lang="en-US" sz="1400" dirty="0"/>
              <a:t>This is just an extraordinary book. It has 26 contributors, where each recounts how their career (often, but not always, within the oil industry) developed, and how - sometimes reluctantly! - they came to understand ‘peak oil’. Contributors include Ugo Bardi, Jean-Marie Bourdaire (with surprising insights as to how the IEA approached the sensitive topic of peak oil), Colin Campbell, Jeremy Gilbert, Jean Laherrère Alain Perrodon, Jörg Schindler, Chris Skrebowski, Walter Ziegler and many other luminaries in the field. It is a must-read for those wishing to understand peak oil, but also for those who wish to investigate how ideas propagate across society, and the difficulties such propagation sometimes faces.</a:t>
            </a:r>
          </a:p>
          <a:p>
            <a:pPr marL="0" indent="0">
              <a:buNone/>
            </a:pPr>
            <a:r>
              <a:rPr lang="en-US" sz="1200" b="1" i="1" dirty="0"/>
              <a:t> </a:t>
            </a:r>
          </a:p>
          <a:p>
            <a:pPr marL="0" indent="0">
              <a:buNone/>
            </a:pPr>
            <a:endParaRPr lang="en-GB" sz="800" b="1" i="1" dirty="0">
              <a:solidFill>
                <a:srgbClr val="FF0000"/>
              </a:solidFill>
            </a:endParaRPr>
          </a:p>
        </p:txBody>
      </p:sp>
    </p:spTree>
    <p:extLst>
      <p:ext uri="{BB962C8B-B14F-4D97-AF65-F5344CB8AC3E}">
        <p14:creationId xmlns:p14="http://schemas.microsoft.com/office/powerpoint/2010/main" val="1133943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F2F04-997C-543A-74B7-E2C430C88EE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D18A6E-C945-B043-E5D1-8F460F0F9E41}"/>
              </a:ext>
            </a:extLst>
          </p:cNvPr>
          <p:cNvSpPr>
            <a:spLocks noGrp="1"/>
          </p:cNvSpPr>
          <p:nvPr>
            <p:ph idx="1"/>
          </p:nvPr>
        </p:nvSpPr>
        <p:spPr>
          <a:xfrm>
            <a:off x="179512" y="116632"/>
            <a:ext cx="8784976" cy="6552728"/>
          </a:xfrm>
        </p:spPr>
        <p:txBody>
          <a:bodyPr/>
          <a:lstStyle/>
          <a:p>
            <a:pPr marL="0" indent="0">
              <a:buNone/>
            </a:pPr>
            <a:r>
              <a:rPr lang="en-US" sz="2800" b="1" i="1" dirty="0">
                <a:solidFill>
                  <a:srgbClr val="FF0000"/>
                </a:solidFill>
              </a:rPr>
              <a:t>Further reading (ii):</a:t>
            </a:r>
          </a:p>
          <a:p>
            <a:pPr marL="0" indent="0">
              <a:buNone/>
            </a:pPr>
            <a:r>
              <a:rPr lang="en-US" sz="1200" b="1" dirty="0"/>
              <a:t>      </a:t>
            </a:r>
            <a:r>
              <a:rPr lang="en-US" sz="1200" dirty="0"/>
              <a:t> </a:t>
            </a:r>
            <a:r>
              <a:rPr lang="en-US" sz="1300" b="1" dirty="0"/>
              <a:t>4. Auzanneau, M. (2018). ‘Oil, Power, and War’. Chelsea Green. </a:t>
            </a:r>
            <a:r>
              <a:rPr lang="en-US" sz="1300" dirty="0"/>
              <a:t>(Originally: ‘Or noir - La </a:t>
            </a:r>
            <a:r>
              <a:rPr lang="en-US" sz="1300" dirty="0" err="1"/>
              <a:t>grande</a:t>
            </a:r>
            <a:r>
              <a:rPr lang="en-US" sz="1300" dirty="0"/>
              <a:t> histoire du </a:t>
            </a:r>
            <a:r>
              <a:rPr lang="en-US" sz="1300" dirty="0" err="1"/>
              <a:t>petrole</a:t>
            </a:r>
            <a:r>
              <a:rPr lang="en-US" sz="1300" dirty="0"/>
              <a:t>’, published 2015 by La </a:t>
            </a:r>
            <a:r>
              <a:rPr lang="en-US" sz="1300" dirty="0" err="1"/>
              <a:t>Découverte</a:t>
            </a:r>
            <a:r>
              <a:rPr lang="en-US" sz="1300" dirty="0"/>
              <a:t>; and translated into English by John F. Reynolds.) </a:t>
            </a:r>
          </a:p>
          <a:p>
            <a:pPr marL="0" indent="0">
              <a:buNone/>
            </a:pPr>
            <a:r>
              <a:rPr lang="en-US" sz="1300" dirty="0"/>
              <a:t>This is another outstanding book on the history and importance of oil, which one reviewer said: “… presents a comprehensive, provocative history of humankind’s relationship with oil.” In the book’s foreword, Richard Heinberg explains why he believes Auzanneau’s history to be superior to Yergin’s, including Auzanneau’s being ‘a people’s history’; highlighting the critical role energy plays in shaping societies and economies; and in understanding that oil’s history represents a cycle with a beginning, middle and end. The book brings to light numerous dramatic, and often very surprising and dark, events in the history of oil.</a:t>
            </a:r>
            <a:endParaRPr lang="en-US" sz="1300" b="1" dirty="0"/>
          </a:p>
          <a:p>
            <a:pPr marL="0" indent="0">
              <a:buNone/>
            </a:pPr>
            <a:r>
              <a:rPr lang="en-US" sz="1300" b="1" dirty="0"/>
              <a:t>       </a:t>
            </a:r>
          </a:p>
          <a:p>
            <a:pPr marL="0" indent="0">
              <a:buNone/>
            </a:pPr>
            <a:r>
              <a:rPr lang="en-US" sz="1300" b="1" dirty="0"/>
              <a:t>       5. Inman, M. (2016). ‘The Oracle of Oil. A Maverick Geologist's Quest for a Sustainable Future’. </a:t>
            </a:r>
            <a:r>
              <a:rPr lang="en-US" sz="1300" dirty="0"/>
              <a:t>W.W. Norton and Company.</a:t>
            </a:r>
          </a:p>
          <a:p>
            <a:pPr marL="0" indent="0">
              <a:buNone/>
            </a:pPr>
            <a:r>
              <a:rPr lang="en-US" sz="1300" dirty="0"/>
              <a:t>This excellent biography of M. K. Hubbert describes his life, his work on likely recoverable volumes of mineral resources (including oil) and hence their future production; and sets out his views on the need for a more rational system of economics and government; a view developed from witnessing first-hand the economic meltdown of the Great Depression and its severe social consequences. As the publisher notes: </a:t>
            </a:r>
          </a:p>
          <a:p>
            <a:pPr marL="0" indent="0">
              <a:buNone/>
            </a:pPr>
            <a:r>
              <a:rPr lang="en-US" sz="1300" dirty="0"/>
              <a:t>“In 1956, geologist and Shell Oil researcher Marion King Hubbert delivered a speech that has shaped world energy debates ever since. Addressing the American Petroleum Institute, Hubbert dropped a bombshell on his audience: U.S. oil production would peak by 1970 and decline steadily thereafter. World production would follow the same fate, reaching its peak soon after the turn of the millennium.” </a:t>
            </a:r>
          </a:p>
          <a:p>
            <a:pPr marL="0" indent="0">
              <a:buNone/>
            </a:pPr>
            <a:r>
              <a:rPr lang="en-US" sz="1300" dirty="0"/>
              <a:t>[N.B. Inman is currently Data Director at Global Energy Monitor, a non-profit </a:t>
            </a:r>
            <a:r>
              <a:rPr lang="en-US" sz="1300" dirty="0" err="1"/>
              <a:t>organisation</a:t>
            </a:r>
            <a:r>
              <a:rPr lang="en-US" sz="1300" dirty="0"/>
              <a:t> tracking fossil-fuel projects around the world to aid the transition to clean energy.]</a:t>
            </a:r>
          </a:p>
          <a:p>
            <a:pPr marL="0" indent="0">
              <a:buNone/>
            </a:pPr>
            <a:r>
              <a:rPr lang="en-US" sz="1300" b="1" dirty="0"/>
              <a:t>         </a:t>
            </a:r>
          </a:p>
          <a:p>
            <a:pPr marL="0" indent="0">
              <a:buNone/>
            </a:pPr>
            <a:r>
              <a:rPr lang="en-US" sz="1300" b="1" dirty="0"/>
              <a:t>       6. Bentley, R.W. (2023). ‘Colin Campbell, Oil Exploration Geologist and Key Proponent of ‘Peak Oil</a:t>
            </a:r>
            <a:r>
              <a:rPr lang="en-US" sz="1300" dirty="0"/>
              <a:t>’’. Biophysical Economics and   Sustainability (2023) 8:3; https://doi.org/10.1007/s41247-023-00111-x</a:t>
            </a:r>
          </a:p>
          <a:p>
            <a:pPr marL="0" indent="0">
              <a:buNone/>
            </a:pPr>
            <a:r>
              <a:rPr lang="en-US" sz="1300" dirty="0"/>
              <a:t>This paper describes the career of Dr. Colin Campbell; sets out how he came to understand peak oil when many of his colleagues in similar jobs did not; explains they key approaches used by Campbell together with Jean Laherrère to unravel the future of oil supply; and lists some of Campbell’s many efforts to get the information about peak oil more widely known. </a:t>
            </a:r>
          </a:p>
          <a:p>
            <a:pPr marL="0" indent="0">
              <a:buNone/>
            </a:pPr>
            <a:r>
              <a:rPr lang="en-US" sz="1300" dirty="0"/>
              <a:t>[Note: A selection of Dr. Campbell’s papers is held in the Special Collections section of the Boole library of University College Cork, Ireland.]</a:t>
            </a:r>
          </a:p>
          <a:p>
            <a:pPr marL="0" indent="0">
              <a:buNone/>
            </a:pPr>
            <a:endParaRPr lang="en-GB" sz="800" b="1" i="1" dirty="0">
              <a:solidFill>
                <a:srgbClr val="FF0000"/>
              </a:solidFill>
            </a:endParaRPr>
          </a:p>
        </p:txBody>
      </p:sp>
    </p:spTree>
    <p:extLst>
      <p:ext uri="{BB962C8B-B14F-4D97-AF65-F5344CB8AC3E}">
        <p14:creationId xmlns:p14="http://schemas.microsoft.com/office/powerpoint/2010/main" val="3642322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404736-336A-79AB-B6A6-9B4B20ED05F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B495FB-D5DB-4F72-D27E-2F4018A2FB11}"/>
              </a:ext>
            </a:extLst>
          </p:cNvPr>
          <p:cNvSpPr>
            <a:spLocks noGrp="1"/>
          </p:cNvSpPr>
          <p:nvPr>
            <p:ph idx="1"/>
          </p:nvPr>
        </p:nvSpPr>
        <p:spPr>
          <a:xfrm>
            <a:off x="251520" y="260648"/>
            <a:ext cx="8712968" cy="5544616"/>
          </a:xfrm>
        </p:spPr>
        <p:txBody>
          <a:bodyPr/>
          <a:lstStyle/>
          <a:p>
            <a:pPr marL="0" indent="0">
              <a:buNone/>
            </a:pPr>
            <a:r>
              <a:rPr lang="en-US" b="1" dirty="0">
                <a:solidFill>
                  <a:srgbClr val="FF0000"/>
                </a:solidFill>
              </a:rPr>
              <a:t>Conclusions</a:t>
            </a:r>
          </a:p>
          <a:p>
            <a:pPr marL="0" indent="0">
              <a:spcBef>
                <a:spcPts val="0"/>
              </a:spcBef>
              <a:buNone/>
            </a:pPr>
            <a:r>
              <a:rPr lang="en-US" sz="2800" dirty="0"/>
              <a:t>  - By using the misleading public-domain proved (‘1P’) oil</a:t>
            </a:r>
          </a:p>
          <a:p>
            <a:pPr marL="0" indent="0">
              <a:spcBef>
                <a:spcPts val="0"/>
              </a:spcBef>
              <a:buNone/>
            </a:pPr>
            <a:r>
              <a:rPr lang="en-US" sz="2800" dirty="0"/>
              <a:t>        reserves data, analysts have long said: ‘Don’t worry</a:t>
            </a:r>
          </a:p>
          <a:p>
            <a:pPr marL="0" indent="0">
              <a:spcBef>
                <a:spcPts val="0"/>
              </a:spcBef>
              <a:buNone/>
            </a:pPr>
            <a:r>
              <a:rPr lang="en-US" sz="2800" dirty="0"/>
              <a:t>        about oil supply,  reserves are always increasing’. </a:t>
            </a:r>
          </a:p>
          <a:p>
            <a:pPr marL="0" indent="0">
              <a:spcBef>
                <a:spcPts val="0"/>
              </a:spcBef>
              <a:buNone/>
            </a:pPr>
            <a:r>
              <a:rPr lang="en-US" sz="2800" dirty="0"/>
              <a:t>             </a:t>
            </a:r>
            <a:r>
              <a:rPr lang="en-US" sz="2800" i="1" dirty="0"/>
              <a:t>– Just tosh</a:t>
            </a:r>
            <a:r>
              <a:rPr lang="en-US" sz="2800" dirty="0"/>
              <a:t>.</a:t>
            </a:r>
          </a:p>
          <a:p>
            <a:pPr marL="0" indent="0">
              <a:spcBef>
                <a:spcPts val="0"/>
              </a:spcBef>
              <a:buNone/>
            </a:pPr>
            <a:r>
              <a:rPr lang="en-US" sz="2800" dirty="0"/>
              <a:t>  - Use instead the oil-industry backdated data on proved- </a:t>
            </a:r>
          </a:p>
          <a:p>
            <a:pPr marL="0" indent="0">
              <a:spcBef>
                <a:spcPts val="0"/>
              </a:spcBef>
              <a:buNone/>
            </a:pPr>
            <a:r>
              <a:rPr lang="en-US" sz="2800" dirty="0"/>
              <a:t>        plus-probable (‘2P’) oil discoveries, and hence</a:t>
            </a:r>
          </a:p>
          <a:p>
            <a:pPr marL="0" indent="0">
              <a:spcBef>
                <a:spcPts val="0"/>
              </a:spcBef>
              <a:buNone/>
            </a:pPr>
            <a:r>
              <a:rPr lang="en-US" sz="2800" dirty="0"/>
              <a:t>        reserves.</a:t>
            </a:r>
          </a:p>
          <a:p>
            <a:pPr marL="0" indent="0">
              <a:spcBef>
                <a:spcPts val="0"/>
              </a:spcBef>
              <a:buNone/>
            </a:pPr>
            <a:r>
              <a:rPr lang="en-US" sz="2800" dirty="0"/>
              <a:t>  - Maybe, just maybe, the Energy Institute in London will</a:t>
            </a:r>
          </a:p>
          <a:p>
            <a:pPr marL="0" indent="0">
              <a:spcBef>
                <a:spcPts val="0"/>
              </a:spcBef>
              <a:buNone/>
            </a:pPr>
            <a:r>
              <a:rPr lang="en-US" sz="2800" dirty="0"/>
              <a:t>        hold an invite-only workshop on this important topic.</a:t>
            </a:r>
          </a:p>
          <a:p>
            <a:pPr marL="0" indent="0">
              <a:buNone/>
            </a:pPr>
            <a:r>
              <a:rPr lang="en-US" sz="1600" b="1" dirty="0">
                <a:solidFill>
                  <a:srgbClr val="FF0000"/>
                </a:solidFill>
              </a:rPr>
              <a:t>    </a:t>
            </a:r>
            <a:endParaRPr lang="en-US" sz="1600" b="1" i="1" dirty="0">
              <a:solidFill>
                <a:srgbClr val="FF0000"/>
              </a:solidFill>
            </a:endParaRPr>
          </a:p>
          <a:p>
            <a:pPr marL="0" indent="0">
              <a:buNone/>
            </a:pPr>
            <a:r>
              <a:rPr lang="en-US" b="1" i="1" dirty="0">
                <a:solidFill>
                  <a:srgbClr val="FF0000"/>
                </a:solidFill>
              </a:rPr>
              <a:t>                        Thanks for listening!</a:t>
            </a:r>
          </a:p>
          <a:p>
            <a:pPr marL="0" indent="0">
              <a:buNone/>
            </a:pPr>
            <a:endParaRPr lang="en-GB" b="1" dirty="0">
              <a:solidFill>
                <a:srgbClr val="FF0000"/>
              </a:solidFill>
            </a:endParaRPr>
          </a:p>
        </p:txBody>
      </p:sp>
    </p:spTree>
    <p:extLst>
      <p:ext uri="{BB962C8B-B14F-4D97-AF65-F5344CB8AC3E}">
        <p14:creationId xmlns:p14="http://schemas.microsoft.com/office/powerpoint/2010/main" val="311927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a:extLst>
              <a:ext uri="{FF2B5EF4-FFF2-40B4-BE49-F238E27FC236}">
                <a16:creationId xmlns:a16="http://schemas.microsoft.com/office/drawing/2014/main" id="{B6BC992E-A21E-4203-A596-E91DEA39704D}"/>
              </a:ext>
            </a:extLst>
          </p:cNvPr>
          <p:cNvSpPr>
            <a:spLocks noGrp="1"/>
          </p:cNvSpPr>
          <p:nvPr>
            <p:ph idx="1"/>
          </p:nvPr>
        </p:nvSpPr>
        <p:spPr>
          <a:xfrm>
            <a:off x="215106" y="476672"/>
            <a:ext cx="8713788" cy="5616623"/>
          </a:xfrm>
        </p:spPr>
        <p:txBody>
          <a:bodyPr/>
          <a:lstStyle/>
          <a:p>
            <a:pPr marL="0" indent="-457200">
              <a:spcBef>
                <a:spcPct val="0"/>
              </a:spcBef>
              <a:buFontTx/>
              <a:buNone/>
            </a:pPr>
            <a:r>
              <a:rPr lang="en-GB" altLang="en-US" sz="2800" b="1" i="1" dirty="0">
                <a:solidFill>
                  <a:srgbClr val="FF0000"/>
                </a:solidFill>
              </a:rPr>
              <a:t>CAVEAT:</a:t>
            </a:r>
          </a:p>
          <a:p>
            <a:pPr marL="0" indent="-457200">
              <a:spcBef>
                <a:spcPct val="0"/>
              </a:spcBef>
              <a:buFontTx/>
              <a:buNone/>
            </a:pPr>
            <a:endParaRPr lang="en-GB" altLang="en-US" sz="1000" b="1" dirty="0">
              <a:solidFill>
                <a:srgbClr val="FF0000"/>
              </a:solidFill>
            </a:endParaRPr>
          </a:p>
          <a:p>
            <a:pPr marL="0" indent="0">
              <a:spcBef>
                <a:spcPct val="0"/>
              </a:spcBef>
              <a:buNone/>
            </a:pPr>
            <a:r>
              <a:rPr lang="en-GB" altLang="en-US" sz="2800" dirty="0"/>
              <a:t>- </a:t>
            </a:r>
            <a:r>
              <a:rPr lang="en-GB" altLang="en-US" sz="2800" dirty="0">
                <a:solidFill>
                  <a:srgbClr val="FF0000"/>
                </a:solidFill>
              </a:rPr>
              <a:t>It is true that the full datasets, including analysis</a:t>
            </a:r>
            <a:r>
              <a:rPr lang="en-GB" altLang="en-US" sz="2800" dirty="0"/>
              <a:t>, from the oil consultancies have an </a:t>
            </a:r>
            <a:r>
              <a:rPr lang="en-GB" altLang="en-US" sz="2800" i="1" dirty="0"/>
              <a:t>annual licence fee </a:t>
            </a:r>
            <a:r>
              <a:rPr lang="en-GB" altLang="en-US" sz="2800" dirty="0"/>
              <a:t>of ~$1 million, and these are (or were) bought by the oil majors.</a:t>
            </a:r>
          </a:p>
          <a:p>
            <a:pPr marL="0" indent="-457200">
              <a:spcBef>
                <a:spcPct val="0"/>
              </a:spcBef>
              <a:buFontTx/>
              <a:buChar char="-"/>
            </a:pPr>
            <a:endParaRPr lang="en-GB" altLang="en-US" sz="1000" dirty="0"/>
          </a:p>
          <a:p>
            <a:pPr marL="0" indent="0">
              <a:spcBef>
                <a:spcPct val="0"/>
              </a:spcBef>
              <a:buNone/>
            </a:pPr>
            <a:r>
              <a:rPr lang="en-GB" altLang="en-US" sz="2800" dirty="0"/>
              <a:t>- </a:t>
            </a:r>
            <a:r>
              <a:rPr lang="en-GB" altLang="en-US" sz="2800" dirty="0">
                <a:solidFill>
                  <a:srgbClr val="FF0000"/>
                </a:solidFill>
              </a:rPr>
              <a:t>BUT: </a:t>
            </a:r>
            <a:r>
              <a:rPr lang="en-GB" altLang="en-US" sz="2800" dirty="0"/>
              <a:t>The full exploration and production (E&amp;P) oil and gas datasets by field and by project have an annual licence fee of only ~$100,000.</a:t>
            </a:r>
          </a:p>
          <a:p>
            <a:pPr marL="0" indent="-457200">
              <a:spcBef>
                <a:spcPct val="0"/>
              </a:spcBef>
              <a:buFontTx/>
              <a:buChar char="-"/>
            </a:pPr>
            <a:endParaRPr lang="en-GB" altLang="en-US" sz="1000" dirty="0"/>
          </a:p>
          <a:p>
            <a:pPr marL="0" indent="-457200">
              <a:spcBef>
                <a:spcPct val="0"/>
              </a:spcBef>
              <a:buNone/>
            </a:pPr>
            <a:r>
              <a:rPr lang="en-GB" altLang="en-US" sz="2800" dirty="0"/>
              <a:t>- </a:t>
            </a:r>
            <a:r>
              <a:rPr lang="en-GB" altLang="en-US" sz="2800" dirty="0">
                <a:solidFill>
                  <a:srgbClr val="FF0000"/>
                </a:solidFill>
              </a:rPr>
              <a:t>AND:</a:t>
            </a:r>
            <a:r>
              <a:rPr lang="en-GB" altLang="en-US" sz="2800" dirty="0"/>
              <a:t> These datasets can be bought by academic institutions and similar for sometimes considerably less.</a:t>
            </a:r>
          </a:p>
          <a:p>
            <a:pPr marL="0" indent="-457200">
              <a:spcBef>
                <a:spcPct val="0"/>
              </a:spcBef>
              <a:buNone/>
            </a:pPr>
            <a:endParaRPr lang="en-GB" altLang="en-US" sz="1000" dirty="0"/>
          </a:p>
          <a:p>
            <a:pPr marL="0" indent="-457200">
              <a:spcBef>
                <a:spcPct val="0"/>
              </a:spcBef>
              <a:buNone/>
            </a:pPr>
            <a:r>
              <a:rPr lang="en-GB" altLang="en-US" sz="2800" dirty="0"/>
              <a:t>- </a:t>
            </a:r>
            <a:r>
              <a:rPr lang="en-GB" altLang="en-US" sz="2800" dirty="0">
                <a:solidFill>
                  <a:srgbClr val="FF0000"/>
                </a:solidFill>
              </a:rPr>
              <a:t>AND: </a:t>
            </a:r>
            <a:r>
              <a:rPr lang="en-GB" altLang="en-US" sz="2800" dirty="0"/>
              <a:t>The dataset from IHS Energy I used at ODAC was by country (not by field and project), and cost only ~$5 k.</a:t>
            </a:r>
          </a:p>
          <a:p>
            <a:pPr marL="0" indent="-457200">
              <a:spcBef>
                <a:spcPct val="0"/>
              </a:spcBef>
              <a:buFontTx/>
              <a:buNone/>
            </a:pPr>
            <a:endParaRPr lang="en-GB" altLang="en-US" sz="2400" dirty="0"/>
          </a:p>
          <a:p>
            <a:pPr>
              <a:spcBef>
                <a:spcPct val="0"/>
              </a:spcBef>
              <a:buFontTx/>
              <a:buNone/>
            </a:pPr>
            <a:endParaRPr lang="en-GB" altLang="en-US" sz="2800" b="1"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EB1B35-4FFD-37FF-58EE-7145B0A7F3BE}"/>
              </a:ext>
            </a:extLst>
          </p:cNvPr>
          <p:cNvSpPr>
            <a:spLocks noGrp="1"/>
          </p:cNvSpPr>
          <p:nvPr>
            <p:ph idx="1"/>
          </p:nvPr>
        </p:nvSpPr>
        <p:spPr>
          <a:xfrm>
            <a:off x="215516" y="224644"/>
            <a:ext cx="8712968" cy="6084676"/>
          </a:xfrm>
        </p:spPr>
        <p:txBody>
          <a:bodyPr/>
          <a:lstStyle/>
          <a:p>
            <a:pPr marL="0" indent="-457200">
              <a:spcBef>
                <a:spcPts val="0"/>
              </a:spcBef>
              <a:buNone/>
            </a:pPr>
            <a:r>
              <a:rPr lang="en-US" sz="2800" b="1" i="1" dirty="0">
                <a:solidFill>
                  <a:srgbClr val="FF0000"/>
                </a:solidFill>
              </a:rPr>
              <a:t>Two Types of Oil Dataset:</a:t>
            </a:r>
          </a:p>
          <a:p>
            <a:pPr marL="0" indent="-457200">
              <a:spcBef>
                <a:spcPts val="0"/>
              </a:spcBef>
              <a:buNone/>
            </a:pPr>
            <a:r>
              <a:rPr lang="en-US" dirty="0"/>
              <a:t> </a:t>
            </a:r>
            <a:r>
              <a:rPr lang="en-US" sz="2800" dirty="0"/>
              <a:t>There are two types of oil dataset, with a huge difference</a:t>
            </a:r>
          </a:p>
          <a:p>
            <a:pPr marL="0" indent="-457200">
              <a:spcBef>
                <a:spcPts val="0"/>
              </a:spcBef>
              <a:buNone/>
            </a:pPr>
            <a:r>
              <a:rPr lang="en-US" sz="2800" dirty="0"/>
              <a:t>    between them; and where this difference has misled oil</a:t>
            </a:r>
          </a:p>
          <a:p>
            <a:pPr marL="0" indent="-457200">
              <a:spcBef>
                <a:spcPts val="0"/>
              </a:spcBef>
              <a:buNone/>
            </a:pPr>
            <a:r>
              <a:rPr lang="en-US" sz="2800" dirty="0"/>
              <a:t>    analysts for decades, and still misleads many today.</a:t>
            </a:r>
          </a:p>
          <a:p>
            <a:pPr marL="0" indent="-457200">
              <a:spcBef>
                <a:spcPts val="0"/>
              </a:spcBef>
              <a:buNone/>
            </a:pPr>
            <a:endParaRPr lang="en-US" sz="2800" dirty="0"/>
          </a:p>
          <a:p>
            <a:pPr marL="0" indent="-457200">
              <a:spcBef>
                <a:spcPts val="0"/>
              </a:spcBef>
              <a:buNone/>
            </a:pPr>
            <a:endParaRPr lang="en-US" sz="1000" dirty="0"/>
          </a:p>
          <a:p>
            <a:pPr marL="0" indent="-457200">
              <a:spcBef>
                <a:spcPts val="0"/>
              </a:spcBef>
              <a:buNone/>
            </a:pPr>
            <a:r>
              <a:rPr lang="en-US" sz="2800" b="1" dirty="0"/>
              <a:t>Dataset 1: </a:t>
            </a:r>
            <a:r>
              <a:rPr lang="en-US" sz="2800" dirty="0">
                <a:solidFill>
                  <a:srgbClr val="FF0000"/>
                </a:solidFill>
              </a:rPr>
              <a:t>Public-domain</a:t>
            </a:r>
            <a:r>
              <a:rPr lang="en-US" sz="2800" dirty="0"/>
              <a:t> data on </a:t>
            </a:r>
            <a:r>
              <a:rPr lang="en-US" sz="2800" dirty="0">
                <a:solidFill>
                  <a:srgbClr val="FF0000"/>
                </a:solidFill>
              </a:rPr>
              <a:t>proved </a:t>
            </a:r>
            <a:r>
              <a:rPr lang="en-US" sz="2800" dirty="0"/>
              <a:t>oil reserves, by</a:t>
            </a:r>
          </a:p>
          <a:p>
            <a:pPr marL="0" indent="-457200">
              <a:spcBef>
                <a:spcPts val="0"/>
              </a:spcBef>
              <a:buNone/>
            </a:pPr>
            <a:r>
              <a:rPr lang="en-US" sz="2800" dirty="0"/>
              <a:t>    country, and as aggregated globally.</a:t>
            </a:r>
          </a:p>
          <a:p>
            <a:pPr marL="0" indent="-457200">
              <a:spcBef>
                <a:spcPts val="0"/>
              </a:spcBef>
              <a:buNone/>
            </a:pPr>
            <a:endParaRPr lang="en-US" sz="1000" dirty="0"/>
          </a:p>
          <a:p>
            <a:pPr marL="0" indent="-457200">
              <a:spcBef>
                <a:spcPts val="0"/>
              </a:spcBef>
              <a:buNone/>
            </a:pPr>
            <a:r>
              <a:rPr lang="en-US" sz="2800" i="1" dirty="0"/>
              <a:t>From: </a:t>
            </a:r>
            <a:r>
              <a:rPr lang="en-US" sz="2800" dirty="0"/>
              <a:t>US EIA, OPEC, </a:t>
            </a:r>
            <a:r>
              <a:rPr lang="en-US" sz="2800" i="1" dirty="0"/>
              <a:t>O&amp;GJ, World Oil</a:t>
            </a:r>
            <a:r>
              <a:rPr lang="en-US" sz="2800" dirty="0"/>
              <a:t>, Statista,</a:t>
            </a:r>
          </a:p>
          <a:p>
            <a:pPr marL="0" indent="-457200">
              <a:spcBef>
                <a:spcPts val="0"/>
              </a:spcBef>
              <a:buNone/>
            </a:pPr>
            <a:r>
              <a:rPr lang="en-US" sz="2800" dirty="0"/>
              <a:t>   ‘Our World in Data’; and formerly BP </a:t>
            </a:r>
            <a:r>
              <a:rPr lang="en-US" sz="2800" i="1" dirty="0"/>
              <a:t>Stats. Review.</a:t>
            </a:r>
            <a:r>
              <a:rPr lang="en-US" sz="2800" dirty="0"/>
              <a:t> </a:t>
            </a:r>
          </a:p>
          <a:p>
            <a:pPr marL="0" indent="-457200">
              <a:spcBef>
                <a:spcPts val="0"/>
              </a:spcBef>
              <a:buNone/>
            </a:pPr>
            <a:endParaRPr lang="en-US" sz="2800" dirty="0"/>
          </a:p>
          <a:p>
            <a:pPr marL="0" indent="-457200">
              <a:spcBef>
                <a:spcPts val="0"/>
              </a:spcBef>
              <a:buNone/>
            </a:pPr>
            <a:endParaRPr lang="en-US" sz="1000" dirty="0"/>
          </a:p>
          <a:p>
            <a:pPr marL="0" indent="-457200">
              <a:spcBef>
                <a:spcPts val="0"/>
              </a:spcBef>
              <a:buNone/>
            </a:pPr>
            <a:r>
              <a:rPr lang="en-US" b="1" i="1" dirty="0">
                <a:solidFill>
                  <a:srgbClr val="FF0000"/>
                </a:solidFill>
              </a:rPr>
              <a:t>                   </a:t>
            </a:r>
            <a:r>
              <a:rPr lang="en-US" sz="2800" b="1" i="1" dirty="0">
                <a:solidFill>
                  <a:srgbClr val="FF0000"/>
                </a:solidFill>
              </a:rPr>
              <a:t>Never, ever, use these data!</a:t>
            </a:r>
            <a:endParaRPr lang="en-GB" sz="2800" b="1" i="1" dirty="0">
              <a:solidFill>
                <a:srgbClr val="FF0000"/>
              </a:solidFill>
            </a:endParaRPr>
          </a:p>
        </p:txBody>
      </p:sp>
    </p:spTree>
    <p:extLst>
      <p:ext uri="{BB962C8B-B14F-4D97-AF65-F5344CB8AC3E}">
        <p14:creationId xmlns:p14="http://schemas.microsoft.com/office/powerpoint/2010/main" val="3129599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45196A-477E-B0BE-35DE-F781EEBBF74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7FFA96-62A8-DD65-ADEC-A63DDDDBE099}"/>
              </a:ext>
            </a:extLst>
          </p:cNvPr>
          <p:cNvSpPr>
            <a:spLocks noGrp="1"/>
          </p:cNvSpPr>
          <p:nvPr>
            <p:ph idx="1"/>
          </p:nvPr>
        </p:nvSpPr>
        <p:spPr>
          <a:xfrm>
            <a:off x="215516" y="224644"/>
            <a:ext cx="8712968" cy="6012668"/>
          </a:xfrm>
        </p:spPr>
        <p:txBody>
          <a:bodyPr/>
          <a:lstStyle/>
          <a:p>
            <a:pPr marL="0" indent="-457200">
              <a:spcBef>
                <a:spcPts val="0"/>
              </a:spcBef>
              <a:buNone/>
            </a:pPr>
            <a:r>
              <a:rPr lang="en-US" b="1" dirty="0"/>
              <a:t>Dataset 2: </a:t>
            </a:r>
            <a:r>
              <a:rPr lang="en-US" dirty="0">
                <a:solidFill>
                  <a:srgbClr val="FF0000"/>
                </a:solidFill>
              </a:rPr>
              <a:t>Oil industry</a:t>
            </a:r>
            <a:r>
              <a:rPr lang="en-US" dirty="0"/>
              <a:t> data on backdated </a:t>
            </a:r>
            <a:r>
              <a:rPr lang="en-US" dirty="0">
                <a:solidFill>
                  <a:srgbClr val="FF0000"/>
                </a:solidFill>
              </a:rPr>
              <a:t>proved</a:t>
            </a:r>
          </a:p>
          <a:p>
            <a:pPr marL="0" indent="-457200">
              <a:spcBef>
                <a:spcPts val="0"/>
              </a:spcBef>
              <a:buNone/>
            </a:pPr>
            <a:r>
              <a:rPr lang="en-US" dirty="0">
                <a:solidFill>
                  <a:srgbClr val="FF0000"/>
                </a:solidFill>
              </a:rPr>
              <a:t>   -plus-probable </a:t>
            </a:r>
            <a:r>
              <a:rPr lang="en-US" dirty="0"/>
              <a:t>oil reserves by field and project,</a:t>
            </a:r>
          </a:p>
          <a:p>
            <a:pPr marL="0" indent="-457200">
              <a:spcBef>
                <a:spcPts val="0"/>
              </a:spcBef>
              <a:buNone/>
            </a:pPr>
            <a:r>
              <a:rPr lang="en-US" dirty="0"/>
              <a:t>   and as aggregated by country, and globally.</a:t>
            </a:r>
          </a:p>
          <a:p>
            <a:pPr marL="0" indent="-457200">
              <a:spcBef>
                <a:spcPts val="0"/>
              </a:spcBef>
              <a:buNone/>
            </a:pPr>
            <a:endParaRPr lang="en-US" sz="1000" dirty="0"/>
          </a:p>
          <a:p>
            <a:pPr marL="0" indent="-457200">
              <a:spcBef>
                <a:spcPts val="0"/>
              </a:spcBef>
              <a:buNone/>
            </a:pPr>
            <a:r>
              <a:rPr lang="en-US" i="1" dirty="0"/>
              <a:t>From: </a:t>
            </a:r>
            <a:r>
              <a:rPr lang="en-US" dirty="0"/>
              <a:t>Oil companies, some governments (UK,</a:t>
            </a:r>
          </a:p>
          <a:p>
            <a:pPr marL="0" indent="-457200">
              <a:spcBef>
                <a:spcPts val="0"/>
              </a:spcBef>
              <a:buNone/>
            </a:pPr>
            <a:r>
              <a:rPr lang="en-US" dirty="0"/>
              <a:t>    Norway; but be careful which datasets you</a:t>
            </a:r>
          </a:p>
          <a:p>
            <a:pPr marL="0" indent="-457200">
              <a:spcBef>
                <a:spcPts val="0"/>
              </a:spcBef>
              <a:buNone/>
            </a:pPr>
            <a:r>
              <a:rPr lang="en-US" dirty="0"/>
              <a:t>    access), and oil consultancies, including</a:t>
            </a:r>
          </a:p>
          <a:p>
            <a:pPr marL="0" indent="-457200">
              <a:spcBef>
                <a:spcPts val="0"/>
              </a:spcBef>
              <a:buNone/>
            </a:pPr>
            <a:r>
              <a:rPr lang="en-US" dirty="0"/>
              <a:t>    Petroconsultants (later IHS Energy, now S&amp;P);</a:t>
            </a:r>
          </a:p>
          <a:p>
            <a:pPr marL="0" indent="-457200">
              <a:spcBef>
                <a:spcPts val="0"/>
              </a:spcBef>
              <a:buNone/>
            </a:pPr>
            <a:r>
              <a:rPr lang="en-US" dirty="0"/>
              <a:t>    Wood Mackenzie, Globalshift.co.uk; and most</a:t>
            </a:r>
          </a:p>
          <a:p>
            <a:pPr marL="0" indent="-457200">
              <a:spcBef>
                <a:spcPts val="0"/>
              </a:spcBef>
              <a:buNone/>
            </a:pPr>
            <a:r>
              <a:rPr lang="en-US" dirty="0"/>
              <a:t>    recently, Rystad Energy.</a:t>
            </a:r>
          </a:p>
          <a:p>
            <a:pPr marL="0" indent="-457200">
              <a:spcBef>
                <a:spcPts val="0"/>
              </a:spcBef>
              <a:buNone/>
            </a:pPr>
            <a:endParaRPr lang="en-US" sz="1400" dirty="0"/>
          </a:p>
          <a:p>
            <a:pPr marL="0" indent="-457200">
              <a:spcBef>
                <a:spcPts val="0"/>
              </a:spcBef>
              <a:buNone/>
            </a:pPr>
            <a:endParaRPr lang="en-US" sz="1000" dirty="0"/>
          </a:p>
          <a:p>
            <a:pPr marL="0" indent="-457200">
              <a:spcBef>
                <a:spcPts val="0"/>
              </a:spcBef>
              <a:buNone/>
            </a:pPr>
            <a:r>
              <a:rPr lang="en-US" b="1" i="1" dirty="0">
                <a:solidFill>
                  <a:srgbClr val="FF0000"/>
                </a:solidFill>
              </a:rPr>
              <a:t> The‘$100,000’ datasets – Use only use these data!</a:t>
            </a:r>
            <a:endParaRPr lang="en-GB" b="1" i="1" dirty="0">
              <a:solidFill>
                <a:srgbClr val="FF0000"/>
              </a:solidFill>
            </a:endParaRPr>
          </a:p>
        </p:txBody>
      </p:sp>
    </p:spTree>
    <p:extLst>
      <p:ext uri="{BB962C8B-B14F-4D97-AF65-F5344CB8AC3E}">
        <p14:creationId xmlns:p14="http://schemas.microsoft.com/office/powerpoint/2010/main" val="2312579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53954-4C73-F46C-8CEC-45927FE88C4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327F0C-5385-3807-BA60-30ED168D8232}"/>
              </a:ext>
            </a:extLst>
          </p:cNvPr>
          <p:cNvSpPr>
            <a:spLocks noGrp="1"/>
          </p:cNvSpPr>
          <p:nvPr>
            <p:ph idx="1"/>
          </p:nvPr>
        </p:nvSpPr>
        <p:spPr>
          <a:xfrm>
            <a:off x="251520" y="260648"/>
            <a:ext cx="8712968" cy="4968552"/>
          </a:xfrm>
        </p:spPr>
        <p:txBody>
          <a:bodyPr/>
          <a:lstStyle/>
          <a:p>
            <a:pPr marL="0" indent="0">
              <a:spcBef>
                <a:spcPts val="0"/>
              </a:spcBef>
              <a:buNone/>
            </a:pPr>
            <a:r>
              <a:rPr lang="en-US" b="1" i="1" dirty="0">
                <a:solidFill>
                  <a:srgbClr val="FF0000"/>
                </a:solidFill>
              </a:rPr>
              <a:t>So, what’s the difference?</a:t>
            </a:r>
          </a:p>
          <a:p>
            <a:pPr marL="0" indent="0">
              <a:spcBef>
                <a:spcPts val="0"/>
              </a:spcBef>
              <a:buNone/>
            </a:pPr>
            <a:endParaRPr lang="en-US" sz="1000" dirty="0"/>
          </a:p>
          <a:p>
            <a:pPr marL="0" indent="0">
              <a:spcBef>
                <a:spcPts val="0"/>
              </a:spcBef>
              <a:buNone/>
            </a:pPr>
            <a:r>
              <a:rPr lang="en-GB" b="1" dirty="0"/>
              <a:t>Dataset 1:</a:t>
            </a:r>
            <a:r>
              <a:rPr lang="en-GB" i="1" dirty="0"/>
              <a:t> </a:t>
            </a:r>
            <a:r>
              <a:rPr lang="en-GB" dirty="0"/>
              <a:t>Public-domain </a:t>
            </a:r>
            <a:r>
              <a:rPr lang="en-GB" i="1" dirty="0"/>
              <a:t>proved</a:t>
            </a:r>
            <a:r>
              <a:rPr lang="en-GB" dirty="0"/>
              <a:t> oil reserves are:</a:t>
            </a:r>
          </a:p>
          <a:p>
            <a:pPr marL="0" indent="0">
              <a:spcBef>
                <a:spcPts val="0"/>
              </a:spcBef>
              <a:buNone/>
            </a:pPr>
            <a:r>
              <a:rPr lang="en-GB" dirty="0"/>
              <a:t>   underestimated, often badly overestimated; and</a:t>
            </a:r>
          </a:p>
          <a:p>
            <a:pPr marL="0" indent="0">
              <a:spcBef>
                <a:spcPts val="0"/>
              </a:spcBef>
              <a:buNone/>
            </a:pPr>
            <a:r>
              <a:rPr lang="en-GB" dirty="0"/>
              <a:t>   annual changes are often not reported, sometimes</a:t>
            </a:r>
          </a:p>
          <a:p>
            <a:pPr marL="0" indent="0">
              <a:spcBef>
                <a:spcPts val="0"/>
              </a:spcBef>
              <a:buNone/>
            </a:pPr>
            <a:r>
              <a:rPr lang="en-GB" dirty="0"/>
              <a:t>   not for decades!</a:t>
            </a:r>
          </a:p>
          <a:p>
            <a:pPr marL="0" indent="0">
              <a:spcBef>
                <a:spcPts val="0"/>
              </a:spcBef>
              <a:buNone/>
            </a:pPr>
            <a:endParaRPr lang="en-GB" sz="1000" dirty="0"/>
          </a:p>
          <a:p>
            <a:pPr marL="0" indent="0">
              <a:spcBef>
                <a:spcPts val="0"/>
              </a:spcBef>
              <a:buNone/>
            </a:pPr>
            <a:r>
              <a:rPr lang="en-GB" b="1" dirty="0"/>
              <a:t>Dataset 2:</a:t>
            </a:r>
            <a:r>
              <a:rPr lang="en-GB" i="1" dirty="0"/>
              <a:t> </a:t>
            </a:r>
            <a:r>
              <a:rPr lang="en-GB" dirty="0"/>
              <a:t>Oil-industry </a:t>
            </a:r>
            <a:r>
              <a:rPr lang="en-GB" i="1" dirty="0"/>
              <a:t>proved-plus-probable</a:t>
            </a:r>
            <a:r>
              <a:rPr lang="en-GB" dirty="0"/>
              <a:t> oil</a:t>
            </a:r>
          </a:p>
          <a:p>
            <a:pPr marL="0" indent="0">
              <a:spcBef>
                <a:spcPts val="0"/>
              </a:spcBef>
              <a:buNone/>
            </a:pPr>
            <a:r>
              <a:rPr lang="en-GB" dirty="0"/>
              <a:t>   reserves are fairly reliable, though even here</a:t>
            </a:r>
          </a:p>
          <a:p>
            <a:pPr marL="0" indent="0">
              <a:spcBef>
                <a:spcPts val="0"/>
              </a:spcBef>
              <a:buNone/>
            </a:pPr>
            <a:r>
              <a:rPr lang="en-GB" dirty="0"/>
              <a:t>   caution is needed!</a:t>
            </a:r>
          </a:p>
        </p:txBody>
      </p:sp>
    </p:spTree>
    <p:extLst>
      <p:ext uri="{BB962C8B-B14F-4D97-AF65-F5344CB8AC3E}">
        <p14:creationId xmlns:p14="http://schemas.microsoft.com/office/powerpoint/2010/main" val="598595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033FD-0069-911E-94A5-9BACE81E55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B78DDA-4D7E-EC98-C2DD-984F17AA4A0F}"/>
              </a:ext>
            </a:extLst>
          </p:cNvPr>
          <p:cNvSpPr>
            <a:spLocks noGrp="1"/>
          </p:cNvSpPr>
          <p:nvPr>
            <p:ph idx="1"/>
          </p:nvPr>
        </p:nvSpPr>
        <p:spPr>
          <a:xfrm>
            <a:off x="107504" y="188640"/>
            <a:ext cx="8928992" cy="6552728"/>
          </a:xfrm>
        </p:spPr>
        <p:txBody>
          <a:bodyPr/>
          <a:lstStyle/>
          <a:p>
            <a:pPr marL="0" indent="0">
              <a:spcBef>
                <a:spcPts val="0"/>
              </a:spcBef>
              <a:buNone/>
            </a:pPr>
            <a:r>
              <a:rPr lang="en-US" b="1" i="1" dirty="0">
                <a:solidFill>
                  <a:srgbClr val="FF0000"/>
                </a:solidFill>
              </a:rPr>
              <a:t>Let’s examine the difference – (</a:t>
            </a:r>
            <a:r>
              <a:rPr lang="en-US" b="1" i="1" dirty="0" err="1">
                <a:solidFill>
                  <a:srgbClr val="FF0000"/>
                </a:solidFill>
              </a:rPr>
              <a:t>i</a:t>
            </a:r>
            <a:r>
              <a:rPr lang="en-US" b="1" i="1" dirty="0">
                <a:solidFill>
                  <a:srgbClr val="FF0000"/>
                </a:solidFill>
              </a:rPr>
              <a:t>).</a:t>
            </a:r>
          </a:p>
          <a:p>
            <a:pPr marL="0" indent="0">
              <a:spcBef>
                <a:spcPts val="0"/>
              </a:spcBef>
              <a:buNone/>
            </a:pPr>
            <a:endParaRPr lang="en-US" sz="1000" dirty="0"/>
          </a:p>
          <a:p>
            <a:pPr marL="0" indent="0">
              <a:spcBef>
                <a:spcPts val="0"/>
              </a:spcBef>
              <a:buNone/>
            </a:pPr>
            <a:r>
              <a:rPr lang="en-GB" sz="2800" dirty="0">
                <a:solidFill>
                  <a:srgbClr val="FF0000"/>
                </a:solidFill>
              </a:rPr>
              <a:t>Public-domain proved (‘1P’) </a:t>
            </a:r>
            <a:r>
              <a:rPr lang="en-GB" sz="2800" dirty="0"/>
              <a:t>oil reserves vs. Rystad Energy</a:t>
            </a:r>
          </a:p>
          <a:p>
            <a:pPr marL="0" indent="0">
              <a:spcBef>
                <a:spcPts val="0"/>
              </a:spcBef>
              <a:buNone/>
            </a:pPr>
            <a:r>
              <a:rPr lang="en-GB" sz="2800" dirty="0"/>
              <a:t>  estimates for proved (‘1P’) reserves, proved-plus-probable</a:t>
            </a:r>
          </a:p>
          <a:p>
            <a:pPr marL="0" indent="0">
              <a:spcBef>
                <a:spcPts val="0"/>
              </a:spcBef>
              <a:buNone/>
            </a:pPr>
            <a:r>
              <a:rPr lang="en-GB" sz="2800" dirty="0"/>
              <a:t>  (‘2P’) reserves, 2P plus contingency (‘2PC’) reserves, and</a:t>
            </a:r>
          </a:p>
          <a:p>
            <a:pPr marL="0" indent="0">
              <a:spcBef>
                <a:spcPts val="0"/>
              </a:spcBef>
              <a:buNone/>
            </a:pPr>
            <a:r>
              <a:rPr lang="en-GB" sz="2800" dirty="0"/>
              <a:t>  2PC plus potential exploration finds (‘2PCX’): </a:t>
            </a:r>
          </a:p>
          <a:p>
            <a:pPr marL="0" indent="0">
              <a:spcBef>
                <a:spcPts val="0"/>
              </a:spcBef>
              <a:buNone/>
            </a:pPr>
            <a:r>
              <a:rPr lang="en-GB" sz="2800" dirty="0"/>
              <a:t>        [</a:t>
            </a:r>
            <a:r>
              <a:rPr lang="en-GB" sz="2800" i="1" dirty="0"/>
              <a:t>in billion barrels, Gb; Rystad data, July 2024.</a:t>
            </a:r>
            <a:r>
              <a:rPr lang="en-GB" sz="2800" dirty="0"/>
              <a:t>]</a:t>
            </a:r>
          </a:p>
          <a:p>
            <a:pPr marL="0" indent="0">
              <a:spcBef>
                <a:spcPts val="0"/>
              </a:spcBef>
              <a:buNone/>
            </a:pPr>
            <a:endParaRPr lang="en-GB" sz="1000" dirty="0"/>
          </a:p>
          <a:p>
            <a:pPr marL="0" indent="0">
              <a:spcBef>
                <a:spcPts val="0"/>
              </a:spcBef>
              <a:buNone/>
            </a:pPr>
            <a:r>
              <a:rPr lang="en-GB" sz="2400" dirty="0"/>
              <a:t>              </a:t>
            </a:r>
            <a:r>
              <a:rPr lang="en-GB" sz="2400" b="1" dirty="0"/>
              <a:t>US   </a:t>
            </a:r>
            <a:r>
              <a:rPr lang="en-GB" sz="2400" b="1" dirty="0" err="1"/>
              <a:t>N’wy</a:t>
            </a:r>
            <a:r>
              <a:rPr lang="en-GB" sz="2400" b="1" dirty="0"/>
              <a:t>  Iran  Iraq  Kuwait  Canada Venez.  World</a:t>
            </a:r>
          </a:p>
          <a:p>
            <a:pPr marL="0" indent="0">
              <a:spcBef>
                <a:spcPts val="0"/>
              </a:spcBef>
              <a:buNone/>
            </a:pPr>
            <a:r>
              <a:rPr lang="en-GB" sz="2400" b="1" dirty="0">
                <a:solidFill>
                  <a:srgbClr val="FF0000"/>
                </a:solidFill>
              </a:rPr>
              <a:t>1P:          67       8     158    145      102       168        304       1732</a:t>
            </a:r>
          </a:p>
          <a:p>
            <a:pPr marL="0" indent="0">
              <a:spcBef>
                <a:spcPts val="0"/>
              </a:spcBef>
              <a:buNone/>
            </a:pPr>
            <a:r>
              <a:rPr lang="en-GB" sz="2400" b="1" dirty="0"/>
              <a:t>1P:          32       5       27      31       18          34            5         449 </a:t>
            </a:r>
          </a:p>
          <a:p>
            <a:pPr marL="0" indent="0">
              <a:spcBef>
                <a:spcPts val="0"/>
              </a:spcBef>
              <a:buNone/>
            </a:pPr>
            <a:r>
              <a:rPr lang="en-GB" sz="2400" b="1" dirty="0"/>
              <a:t>  </a:t>
            </a:r>
            <a:r>
              <a:rPr lang="en-GB" sz="2400" i="1" dirty="0">
                <a:solidFill>
                  <a:srgbClr val="0000FF"/>
                </a:solidFill>
              </a:rPr>
              <a:t>Mult.      x2       -       x6       x5        x6          x5       x60           x4</a:t>
            </a:r>
          </a:p>
          <a:p>
            <a:pPr marL="0" indent="0">
              <a:spcBef>
                <a:spcPts val="0"/>
              </a:spcBef>
              <a:buNone/>
            </a:pPr>
            <a:endParaRPr lang="en-GB" sz="1000" b="1" dirty="0"/>
          </a:p>
          <a:p>
            <a:pPr marL="0" indent="0">
              <a:spcBef>
                <a:spcPts val="0"/>
              </a:spcBef>
              <a:buNone/>
            </a:pPr>
            <a:r>
              <a:rPr lang="en-GB" sz="2400" b="1" dirty="0"/>
              <a:t>2P:          </a:t>
            </a:r>
            <a:r>
              <a:rPr lang="en-GB" sz="2400" dirty="0"/>
              <a:t>44       7       48       58       31          45            9         738</a:t>
            </a:r>
          </a:p>
          <a:p>
            <a:pPr marL="0" indent="0">
              <a:spcBef>
                <a:spcPts val="0"/>
              </a:spcBef>
              <a:buNone/>
            </a:pPr>
            <a:r>
              <a:rPr lang="en-GB" sz="2400" b="1" dirty="0"/>
              <a:t>2PC:     </a:t>
            </a:r>
            <a:r>
              <a:rPr lang="en-GB" sz="2400" dirty="0"/>
              <a:t>102     11       78     100       45        110          26       1224</a:t>
            </a:r>
          </a:p>
          <a:p>
            <a:pPr marL="0" indent="0">
              <a:spcBef>
                <a:spcPts val="0"/>
              </a:spcBef>
              <a:buNone/>
            </a:pPr>
            <a:r>
              <a:rPr lang="en-GB" sz="2400" b="1" dirty="0"/>
              <a:t>2PCX:  156     15       86     106       48        122          29       1536</a:t>
            </a:r>
          </a:p>
          <a:p>
            <a:pPr marL="0" indent="0">
              <a:spcBef>
                <a:spcPts val="0"/>
              </a:spcBef>
              <a:buNone/>
            </a:pPr>
            <a:r>
              <a:rPr lang="en-GB" sz="2400" i="1" dirty="0">
                <a:solidFill>
                  <a:srgbClr val="0000FF"/>
                </a:solidFill>
              </a:rPr>
              <a:t>  Mult.     -        -       x1.8    x1.4     x2.1      x1.4      x10.5       x1.1</a:t>
            </a:r>
            <a:endParaRPr lang="en-GB" sz="2400" b="1" dirty="0"/>
          </a:p>
          <a:p>
            <a:pPr marL="0" indent="0">
              <a:spcBef>
                <a:spcPts val="0"/>
              </a:spcBef>
              <a:buNone/>
            </a:pPr>
            <a:r>
              <a:rPr lang="en-GB" sz="2800" b="1" i="1" dirty="0">
                <a:solidFill>
                  <a:srgbClr val="FF0000"/>
                </a:solidFill>
              </a:rPr>
              <a:t>    Conclusion: Never, ever use public-domain 1P data!</a:t>
            </a:r>
          </a:p>
        </p:txBody>
      </p:sp>
    </p:spTree>
    <p:extLst>
      <p:ext uri="{BB962C8B-B14F-4D97-AF65-F5344CB8AC3E}">
        <p14:creationId xmlns:p14="http://schemas.microsoft.com/office/powerpoint/2010/main" val="894290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9EC2C-F436-EDBC-3C46-449EA03CA1E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E40536-664F-E9E7-2E49-825890F32F5F}"/>
              </a:ext>
            </a:extLst>
          </p:cNvPr>
          <p:cNvSpPr>
            <a:spLocks noGrp="1"/>
          </p:cNvSpPr>
          <p:nvPr>
            <p:ph idx="1"/>
          </p:nvPr>
        </p:nvSpPr>
        <p:spPr>
          <a:xfrm>
            <a:off x="107504" y="188640"/>
            <a:ext cx="8928992" cy="6552728"/>
          </a:xfrm>
        </p:spPr>
        <p:txBody>
          <a:bodyPr/>
          <a:lstStyle/>
          <a:p>
            <a:pPr marL="0" indent="0">
              <a:spcBef>
                <a:spcPts val="0"/>
              </a:spcBef>
              <a:buNone/>
            </a:pPr>
            <a:r>
              <a:rPr lang="en-US" b="1" i="1" dirty="0">
                <a:solidFill>
                  <a:srgbClr val="FF0000"/>
                </a:solidFill>
              </a:rPr>
              <a:t>Let’s examine the difference – (ii).</a:t>
            </a:r>
          </a:p>
          <a:p>
            <a:pPr marL="0" indent="0">
              <a:spcBef>
                <a:spcPts val="0"/>
              </a:spcBef>
              <a:buNone/>
            </a:pPr>
            <a:r>
              <a:rPr lang="en-US" sz="2800" i="1" dirty="0"/>
              <a:t>   </a:t>
            </a:r>
            <a:r>
              <a:rPr lang="en-US" sz="2800" dirty="0"/>
              <a:t>Even more important than actual differences is</a:t>
            </a:r>
          </a:p>
          <a:p>
            <a:pPr marL="0" indent="0">
              <a:spcBef>
                <a:spcPts val="0"/>
              </a:spcBef>
              <a:buNone/>
            </a:pPr>
            <a:r>
              <a:rPr lang="en-US" sz="2800" dirty="0"/>
              <a:t>        the evolution over time of the two types of data.</a:t>
            </a:r>
          </a:p>
          <a:p>
            <a:pPr marL="0" indent="0">
              <a:spcBef>
                <a:spcPts val="0"/>
              </a:spcBef>
              <a:buNone/>
            </a:pPr>
            <a:r>
              <a:rPr lang="en-US" sz="2800" b="1" dirty="0"/>
              <a:t> - Oil-industry 2P data:</a:t>
            </a:r>
          </a:p>
        </p:txBody>
      </p:sp>
      <p:pic>
        <p:nvPicPr>
          <p:cNvPr id="2" name="Picture 1">
            <a:extLst>
              <a:ext uri="{FF2B5EF4-FFF2-40B4-BE49-F238E27FC236}">
                <a16:creationId xmlns:a16="http://schemas.microsoft.com/office/drawing/2014/main" id="{3C6832A2-13E5-F98C-8033-27D6A434E912}"/>
              </a:ext>
            </a:extLst>
          </p:cNvPr>
          <p:cNvPicPr>
            <a:picLocks noChangeAspect="1"/>
          </p:cNvPicPr>
          <p:nvPr/>
        </p:nvPicPr>
        <p:blipFill>
          <a:blip r:embed="rId2"/>
          <a:stretch>
            <a:fillRect/>
          </a:stretch>
        </p:blipFill>
        <p:spPr>
          <a:xfrm>
            <a:off x="395536" y="2276872"/>
            <a:ext cx="7047884" cy="4209810"/>
          </a:xfrm>
          <a:prstGeom prst="rect">
            <a:avLst/>
          </a:prstGeom>
        </p:spPr>
      </p:pic>
    </p:spTree>
    <p:extLst>
      <p:ext uri="{BB962C8B-B14F-4D97-AF65-F5344CB8AC3E}">
        <p14:creationId xmlns:p14="http://schemas.microsoft.com/office/powerpoint/2010/main" val="2138995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0E4937-ECEF-6B91-915B-1AC8107928A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CC9CB2-A2F7-C55F-A641-15A86348E77F}"/>
              </a:ext>
            </a:extLst>
          </p:cNvPr>
          <p:cNvSpPr>
            <a:spLocks noGrp="1"/>
          </p:cNvSpPr>
          <p:nvPr>
            <p:ph idx="1"/>
          </p:nvPr>
        </p:nvSpPr>
        <p:spPr>
          <a:xfrm>
            <a:off x="107504" y="188640"/>
            <a:ext cx="8928992" cy="6552728"/>
          </a:xfrm>
        </p:spPr>
        <p:txBody>
          <a:bodyPr/>
          <a:lstStyle/>
          <a:p>
            <a:pPr marL="0" indent="0">
              <a:spcBef>
                <a:spcPts val="0"/>
              </a:spcBef>
              <a:buNone/>
            </a:pPr>
            <a:r>
              <a:rPr lang="en-US" b="1" i="1" dirty="0">
                <a:solidFill>
                  <a:srgbClr val="FF0000"/>
                </a:solidFill>
              </a:rPr>
              <a:t>Let’s examine the difference – (iii).</a:t>
            </a:r>
          </a:p>
          <a:p>
            <a:pPr marL="0" indent="0">
              <a:spcBef>
                <a:spcPts val="0"/>
              </a:spcBef>
              <a:buNone/>
            </a:pPr>
            <a:r>
              <a:rPr lang="en-US" sz="2600" b="1" dirty="0"/>
              <a:t>Public-domain 1P data (red) vs. Oil-industry 2P data (green):</a:t>
            </a:r>
          </a:p>
        </p:txBody>
      </p:sp>
      <p:pic>
        <p:nvPicPr>
          <p:cNvPr id="4" name="Picture 3">
            <a:extLst>
              <a:ext uri="{FF2B5EF4-FFF2-40B4-BE49-F238E27FC236}">
                <a16:creationId xmlns:a16="http://schemas.microsoft.com/office/drawing/2014/main" id="{8E4A0342-47CB-A880-1403-0DE67B789152}"/>
              </a:ext>
            </a:extLst>
          </p:cNvPr>
          <p:cNvPicPr>
            <a:picLocks noChangeAspect="1"/>
          </p:cNvPicPr>
          <p:nvPr/>
        </p:nvPicPr>
        <p:blipFill>
          <a:blip r:embed="rId2"/>
          <a:stretch>
            <a:fillRect/>
          </a:stretch>
        </p:blipFill>
        <p:spPr>
          <a:xfrm>
            <a:off x="179866" y="1268759"/>
            <a:ext cx="8568598" cy="5268005"/>
          </a:xfrm>
          <a:prstGeom prst="rect">
            <a:avLst/>
          </a:prstGeom>
        </p:spPr>
      </p:pic>
    </p:spTree>
    <p:extLst>
      <p:ext uri="{BB962C8B-B14F-4D97-AF65-F5344CB8AC3E}">
        <p14:creationId xmlns:p14="http://schemas.microsoft.com/office/powerpoint/2010/main" val="1654748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073E5E-33C1-F471-71AB-1452E37F6BA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FAA10C-A5C3-CE9D-40BA-B61FF40D89B5}"/>
              </a:ext>
            </a:extLst>
          </p:cNvPr>
          <p:cNvSpPr>
            <a:spLocks noGrp="1"/>
          </p:cNvSpPr>
          <p:nvPr>
            <p:ph idx="1"/>
          </p:nvPr>
        </p:nvSpPr>
        <p:spPr>
          <a:xfrm>
            <a:off x="215516" y="116632"/>
            <a:ext cx="8712968" cy="6624736"/>
          </a:xfrm>
        </p:spPr>
        <p:txBody>
          <a:bodyPr/>
          <a:lstStyle/>
          <a:p>
            <a:pPr marL="0" indent="0">
              <a:buNone/>
            </a:pPr>
            <a:r>
              <a:rPr lang="en-US" sz="2800" b="1" dirty="0">
                <a:solidFill>
                  <a:srgbClr val="FF0000"/>
                </a:solidFill>
              </a:rPr>
              <a:t>Who has had access to the oil-industry 2P data?</a:t>
            </a:r>
          </a:p>
          <a:p>
            <a:pPr marL="0" indent="0">
              <a:buNone/>
            </a:pPr>
            <a:r>
              <a:rPr lang="en-US" sz="2200" dirty="0"/>
              <a:t>Authors on ‘peak oil’ who have had access to the oil-industry data include the following, with their sources of these data shown in parentheses: </a:t>
            </a:r>
            <a:r>
              <a:rPr lang="en-US" sz="2200" b="1" dirty="0"/>
              <a:t>Hubbert</a:t>
            </a:r>
            <a:r>
              <a:rPr lang="en-US" sz="2200" dirty="0"/>
              <a:t> (Wallace Pratt’s and later industry data), </a:t>
            </a:r>
            <a:r>
              <a:rPr lang="en-US" sz="2200" b="1" dirty="0"/>
              <a:t>Campbell and Laherrère </a:t>
            </a:r>
            <a:r>
              <a:rPr lang="en-US" sz="2200" dirty="0"/>
              <a:t>(Petroconsultants data, and later the IHS Energy EDIN database); </a:t>
            </a:r>
            <a:r>
              <a:rPr lang="en-US" sz="2200" b="1" dirty="0"/>
              <a:t>Miller</a:t>
            </a:r>
            <a:r>
              <a:rPr lang="en-US" sz="2200" dirty="0"/>
              <a:t> (BP data for the company’s bottom-up oil forecast model, and subsequently for the UKERC 2009 Global Oil Depletion study and as provided to </a:t>
            </a:r>
            <a:r>
              <a:rPr lang="en-US" sz="2200" b="1" dirty="0"/>
              <a:t>McGlade</a:t>
            </a:r>
            <a:r>
              <a:rPr lang="en-US" sz="2200" dirty="0"/>
              <a:t>); </a:t>
            </a:r>
            <a:r>
              <a:rPr lang="en-US" sz="2200" b="1" dirty="0"/>
              <a:t>Bentley and co-authors</a:t>
            </a:r>
            <a:r>
              <a:rPr lang="en-US" sz="2200" dirty="0"/>
              <a:t>’ papers on global oil supply, and ‘Introduction to Peak Oil’ (IHS data, and their ‘PEPS’ by-country year-2000 E&amp;P dataset when Bentley was employed at the Oil Depletion Analysis Centre in London); </a:t>
            </a:r>
            <a:r>
              <a:rPr lang="en-US" sz="2200" b="1" dirty="0"/>
              <a:t>Michael Smith </a:t>
            </a:r>
            <a:r>
              <a:rPr lang="en-US" sz="2200" dirty="0"/>
              <a:t>(globalshift.co.uk data); </a:t>
            </a:r>
            <a:r>
              <a:rPr lang="en-US" sz="2200" b="1" dirty="0"/>
              <a:t>Robelius</a:t>
            </a:r>
            <a:r>
              <a:rPr lang="en-US" sz="2200" dirty="0"/>
              <a:t> (oil industry data in the public domain); </a:t>
            </a:r>
            <a:r>
              <a:rPr lang="en-US" sz="2200" b="1" dirty="0"/>
              <a:t>UKERC</a:t>
            </a:r>
            <a:r>
              <a:rPr lang="en-US" sz="2200" dirty="0"/>
              <a:t>’s Global Oil Depletion study (data from Miller and Bentley, and purchase of the ‘PEPS’ dataset); </a:t>
            </a:r>
            <a:r>
              <a:rPr lang="en-US" sz="2200" b="1" dirty="0"/>
              <a:t>Uppsala University </a:t>
            </a:r>
            <a:r>
              <a:rPr lang="en-US" sz="2200" dirty="0"/>
              <a:t>and the </a:t>
            </a:r>
            <a:r>
              <a:rPr lang="en-US" sz="2200" b="1" dirty="0"/>
              <a:t>Shift Project </a:t>
            </a:r>
            <a:r>
              <a:rPr lang="en-US" sz="2200" dirty="0"/>
              <a:t>(Rystad’s E&amp;P database); and </a:t>
            </a:r>
            <a:r>
              <a:rPr lang="en-US" sz="2200" b="1" dirty="0"/>
              <a:t>the IEA </a:t>
            </a:r>
            <a:r>
              <a:rPr lang="en-US" sz="2200" dirty="0"/>
              <a:t>(Rystad’s database, but where the IEA makes clear that they use these data in their analyses, but their forecasts reflect a range of demand scenarios). For a more detailed discussion of public-domain and oil-industry oil reserves, and recoverable oil resources data, see Laherrère et al. (2022).</a:t>
            </a:r>
            <a:endParaRPr lang="en-GB" sz="2200" dirty="0"/>
          </a:p>
        </p:txBody>
      </p:sp>
    </p:spTree>
    <p:extLst>
      <p:ext uri="{BB962C8B-B14F-4D97-AF65-F5344CB8AC3E}">
        <p14:creationId xmlns:p14="http://schemas.microsoft.com/office/powerpoint/2010/main" val="110247541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IE"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IE"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FFFFFF"/>
        </a:dk1>
        <a:lt1>
          <a:srgbClr val="FFFFFF"/>
        </a:lt1>
        <a:dk2>
          <a:srgbClr val="FF9900"/>
        </a:dk2>
        <a:lt2>
          <a:srgbClr val="808080"/>
        </a:lt2>
        <a:accent1>
          <a:srgbClr val="00CC99"/>
        </a:accent1>
        <a:accent2>
          <a:srgbClr val="3333CC"/>
        </a:accent2>
        <a:accent3>
          <a:srgbClr val="FFFFFF"/>
        </a:accent3>
        <a:accent4>
          <a:srgbClr val="DADADA"/>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10959</TotalTime>
  <Words>2077</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SimSun</vt:lpstr>
      <vt:lpstr>Times New Roman</vt:lpstr>
      <vt:lpstr>Default Design</vt:lpstr>
      <vt:lpstr>Andrii Zvorygin, Peak Oil Chat, June 2025.    The ‘Million Dollar’ Oil Datasets    Dr. R. W. Bentley MEI Former Editor ‘The Oil Age’ (www.theoilage.org); Former Senior Research Fellow  Dept. of Cybernetics, University of Reading, UK. Forner Coordinator,  Oil Depletions Analysis Centre, London (‘ODAC’)  J. H. Laherrère Former Head of Exploration Techniques, Total Former President ASPO, France.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Petroplan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Estimating Peak Oil Production A Reply to the USGS</dc:title>
  <dc:creator>Campbell</dc:creator>
  <cp:lastModifiedBy>Roger Bentley</cp:lastModifiedBy>
  <cp:revision>647</cp:revision>
  <dcterms:created xsi:type="dcterms:W3CDTF">2002-11-30T16:03:27Z</dcterms:created>
  <dcterms:modified xsi:type="dcterms:W3CDTF">2025-06-05T14:20:08Z</dcterms:modified>
</cp:coreProperties>
</file>